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89"/>
  </p:notesMasterIdLst>
  <p:sldIdLst>
    <p:sldId id="318" r:id="rId2"/>
    <p:sldId id="807" r:id="rId3"/>
    <p:sldId id="811" r:id="rId4"/>
    <p:sldId id="812" r:id="rId5"/>
    <p:sldId id="813" r:id="rId6"/>
    <p:sldId id="568" r:id="rId7"/>
    <p:sldId id="569" r:id="rId8"/>
    <p:sldId id="331" r:id="rId9"/>
    <p:sldId id="732" r:id="rId10"/>
    <p:sldId id="791" r:id="rId11"/>
    <p:sldId id="332" r:id="rId12"/>
    <p:sldId id="802" r:id="rId13"/>
    <p:sldId id="801" r:id="rId14"/>
    <p:sldId id="792" r:id="rId15"/>
    <p:sldId id="333" r:id="rId16"/>
    <p:sldId id="335" r:id="rId17"/>
    <p:sldId id="755" r:id="rId18"/>
    <p:sldId id="336" r:id="rId19"/>
    <p:sldId id="756" r:id="rId20"/>
    <p:sldId id="337" r:id="rId21"/>
    <p:sldId id="339" r:id="rId22"/>
    <p:sldId id="808" r:id="rId23"/>
    <p:sldId id="793" r:id="rId24"/>
    <p:sldId id="340" r:id="rId25"/>
    <p:sldId id="809" r:id="rId26"/>
    <p:sldId id="341" r:id="rId27"/>
    <p:sldId id="342" r:id="rId28"/>
    <p:sldId id="590" r:id="rId29"/>
    <p:sldId id="591" r:id="rId30"/>
    <p:sldId id="334" r:id="rId31"/>
    <p:sldId id="795" r:id="rId32"/>
    <p:sldId id="794" r:id="rId33"/>
    <p:sldId id="345" r:id="rId34"/>
    <p:sldId id="344" r:id="rId35"/>
    <p:sldId id="269" r:id="rId36"/>
    <p:sldId id="796" r:id="rId37"/>
    <p:sldId id="366" r:id="rId38"/>
    <p:sldId id="349" r:id="rId39"/>
    <p:sldId id="346" r:id="rId40"/>
    <p:sldId id="734" r:id="rId41"/>
    <p:sldId id="798" r:id="rId42"/>
    <p:sldId id="363" r:id="rId43"/>
    <p:sldId id="348" r:id="rId44"/>
    <p:sldId id="350" r:id="rId45"/>
    <p:sldId id="351" r:id="rId46"/>
    <p:sldId id="799" r:id="rId47"/>
    <p:sldId id="352" r:id="rId48"/>
    <p:sldId id="800" r:id="rId49"/>
    <p:sldId id="735" r:id="rId50"/>
    <p:sldId id="347" r:id="rId51"/>
    <p:sldId id="818" r:id="rId52"/>
    <p:sldId id="805" r:id="rId53"/>
    <p:sldId id="736" r:id="rId54"/>
    <p:sldId id="737" r:id="rId55"/>
    <p:sldId id="297" r:id="rId56"/>
    <p:sldId id="262" r:id="rId57"/>
    <p:sldId id="587" r:id="rId58"/>
    <p:sldId id="263" r:id="rId59"/>
    <p:sldId id="300" r:id="rId60"/>
    <p:sldId id="303" r:id="rId61"/>
    <p:sldId id="304" r:id="rId62"/>
    <p:sldId id="739" r:id="rId63"/>
    <p:sldId id="738" r:id="rId64"/>
    <p:sldId id="742" r:id="rId65"/>
    <p:sldId id="305" r:id="rId66"/>
    <p:sldId id="597" r:id="rId67"/>
    <p:sldId id="320" r:id="rId68"/>
    <p:sldId id="577" r:id="rId69"/>
    <p:sldId id="552" r:id="rId70"/>
    <p:sldId id="743" r:id="rId71"/>
    <p:sldId id="314" r:id="rId72"/>
    <p:sldId id="741" r:id="rId73"/>
    <p:sldId id="328" r:id="rId74"/>
    <p:sldId id="309" r:id="rId75"/>
    <p:sldId id="265" r:id="rId76"/>
    <p:sldId id="321" r:id="rId77"/>
    <p:sldId id="594" r:id="rId78"/>
    <p:sldId id="744" r:id="rId79"/>
    <p:sldId id="264" r:id="rId80"/>
    <p:sldId id="806" r:id="rId81"/>
    <p:sldId id="329" r:id="rId82"/>
    <p:sldId id="298" r:id="rId83"/>
    <p:sldId id="745" r:id="rId84"/>
    <p:sldId id="815" r:id="rId85"/>
    <p:sldId id="814" r:id="rId86"/>
    <p:sldId id="817" r:id="rId87"/>
    <p:sldId id="816" r:id="rId8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91079"/>
  </p:normalViewPr>
  <p:slideViewPr>
    <p:cSldViewPr snapToGrid="0" snapToObjects="1">
      <p:cViewPr varScale="1">
        <p:scale>
          <a:sx n="119" d="100"/>
          <a:sy n="119" d="100"/>
        </p:scale>
        <p:origin x="1896" y="184"/>
      </p:cViewPr>
      <p:guideLst/>
    </p:cSldViewPr>
  </p:slideViewPr>
  <p:outlineViewPr>
    <p:cViewPr>
      <p:scale>
        <a:sx n="33" d="100"/>
        <a:sy n="33" d="100"/>
      </p:scale>
      <p:origin x="0" y="-18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0B7ED-B949-4449-80BE-B0CF8241B612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40C7A-5D6A-A84D-9205-14DB67612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8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098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2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069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vs grayscale: in binary the distance map is implicitly calculated, to find local maxima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32822-592D-4C79-89E1-071291D7E14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229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898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f7bdb00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f7bdb00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839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09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7d48fb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7d48fb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122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7d48fb1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7d48fb1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739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7d48fb1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7d48fb1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6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Colors</a:t>
            </a:r>
            <a:r>
              <a:rPr lang="fi-FI" dirty="0"/>
              <a:t> just for </a:t>
            </a:r>
            <a:r>
              <a:rPr lang="fi-FI" dirty="0" err="1"/>
              <a:t>illustration</a:t>
            </a:r>
            <a:r>
              <a:rPr lang="fi-FI" dirty="0"/>
              <a:t>: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black</a:t>
            </a:r>
            <a:r>
              <a:rPr lang="fi-FI" dirty="0"/>
              <a:t> and white </a:t>
            </a:r>
            <a:r>
              <a:rPr lang="fi-FI" dirty="0" err="1"/>
              <a:t>pixels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0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Detection is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Spatial relation between objects: e.g. neighbors, what is inside/outside of cells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173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65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27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mathematical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33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0" baseline="0" dirty="0"/>
              <a:t>Can write logical operations if necessary on the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097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44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7d48fb1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7d48fb1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109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67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599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simple to more complex methods</a:t>
            </a:r>
          </a:p>
          <a:p>
            <a:r>
              <a:rPr lang="en-US" dirty="0"/>
              <a:t>But the 2 </a:t>
            </a:r>
            <a:r>
              <a:rPr lang="en-US" dirty="0" err="1"/>
              <a:t>nnet</a:t>
            </a:r>
            <a:r>
              <a:rPr lang="en-US" dirty="0"/>
              <a:t> examples are very usable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8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doc? Powerful tool but important to know what it’s been intended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2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30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Thresholding: simple but often works</a:t>
            </a:r>
          </a:p>
          <a:p>
            <a:r>
              <a:rPr lang="en-US" dirty="0"/>
              <a:t>Pixel classification: also quite simple to do. </a:t>
            </a:r>
          </a:p>
          <a:p>
            <a:r>
              <a:rPr lang="en-US" dirty="0"/>
              <a:t>Start with red in course, then gray.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1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89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5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it depends on what is biologically relevant – for intensity measurements: best to have an independent channel for segmentation. Otherwise the segmentation depends on the threshold value</a:t>
            </a:r>
          </a:p>
          <a:p>
            <a:r>
              <a:rPr lang="en-US" dirty="0"/>
              <a:t>In this case: probably the right box -&gt; detect all nuclei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2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95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Recap of the pipeline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86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7059" y="2996456"/>
            <a:ext cx="4086918" cy="36004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1737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&lt;Click to edit author list&gt;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187624" y="2780928"/>
            <a:ext cx="756084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547664" y="1556792"/>
            <a:ext cx="6984776" cy="8636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43" y="2901282"/>
            <a:ext cx="1512167" cy="624986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634020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6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 dirty="0"/>
              <a:t>Click to edit Master text styles</a:t>
            </a:r>
          </a:p>
          <a:p>
            <a:pPr marL="457200" lvl="1" defTabSz="91440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3408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 userDrawn="1"/>
        </p:nvSpPr>
        <p:spPr>
          <a:xfrm>
            <a:off x="2135188" y="30470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solidFill>
                  <a:schemeClr val="accent1"/>
                </a:solidFill>
              </a:rPr>
              <a:t>Segmentation</a:t>
            </a:r>
          </a:p>
        </p:txBody>
      </p:sp>
      <p:pic>
        <p:nvPicPr>
          <p:cNvPr id="7" name="Picture 6" descr="CBGlogo.png">
            <a:extLst>
              <a:ext uri="{FF2B5EF4-FFF2-40B4-BE49-F238E27FC236}">
                <a16:creationId xmlns:a16="http://schemas.microsoft.com/office/drawing/2014/main" id="{AAF60F45-C7DD-2849-9622-E9A655AAAE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" y="89462"/>
            <a:ext cx="1204144" cy="4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2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MPI-CBG SCF licensed under CC BY-NC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4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hyperlink" Target="https://morioh.com/p/dcdc9957bc1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scikit-image.org/docs/0.10.x/auto_examples/plot_otsu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Interactive_Watershed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imagej.net/Interactive_Marker-controlled_Watersh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45.png"/><Relationship Id="rId7" Type="http://schemas.openxmlformats.org/officeDocument/2006/relationships/image" Target="../media/image1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133.png"/><Relationship Id="rId4" Type="http://schemas.openxmlformats.org/officeDocument/2006/relationships/image" Target="../media/image46.png"/><Relationship Id="rId9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waithe/generalMacros/tree/master/convolution_ani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19.xml"/><Relationship Id="rId12" Type="http://schemas.openxmlformats.org/officeDocument/2006/relationships/image" Target="../media/image155.emf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video" Target="../media/media2.mp4"/><Relationship Id="rId10" Type="http://schemas.openxmlformats.org/officeDocument/2006/relationships/image" Target="../media/image154.emf"/><Relationship Id="rId4" Type="http://schemas.microsoft.com/office/2007/relationships/media" Target="../media/media2.mp4"/><Relationship Id="rId9" Type="http://schemas.openxmlformats.org/officeDocument/2006/relationships/oleObject" Target="../embeddings/oleObject1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55.emf"/><Relationship Id="rId3" Type="http://schemas.openxmlformats.org/officeDocument/2006/relationships/video" Target="../media/media3.mp4"/><Relationship Id="rId7" Type="http://schemas.openxmlformats.org/officeDocument/2006/relationships/notesSlide" Target="../notesSlides/notesSlide20.xml"/><Relationship Id="rId12" Type="http://schemas.openxmlformats.org/officeDocument/2006/relationships/oleObject" Target="../embeddings/oleObject4.bin"/><Relationship Id="rId2" Type="http://schemas.microsoft.com/office/2007/relationships/media" Target="../media/media3.mp4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3.bin"/><Relationship Id="rId5" Type="http://schemas.openxmlformats.org/officeDocument/2006/relationships/video" Target="../media/media4.mp4"/><Relationship Id="rId10" Type="http://schemas.openxmlformats.org/officeDocument/2006/relationships/image" Target="../media/image156.png"/><Relationship Id="rId4" Type="http://schemas.microsoft.com/office/2007/relationships/media" Target="../media/media4.mp4"/><Relationship Id="rId9" Type="http://schemas.openxmlformats.org/officeDocument/2006/relationships/image" Target="../media/image15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80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2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7.png"/><Relationship Id="rId4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7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1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emf"/><Relationship Id="rId4" Type="http://schemas.openxmlformats.org/officeDocument/2006/relationships/image" Target="../media/image208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StarDis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2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hyperlink" Target="http://www.cellpos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"/><Relationship Id="rId2" Type="http://schemas.openxmlformats.org/officeDocument/2006/relationships/hyperlink" Target="http://www.cellpose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Image Analysis with FIJI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8327" y="2708672"/>
            <a:ext cx="4754386" cy="360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17375E"/>
                </a:solidFill>
              </a:rPr>
              <a:t>Noreen Walker, Gayathri Nadar</a:t>
            </a:r>
          </a:p>
          <a:p>
            <a:r>
              <a:rPr lang="en-US" dirty="0"/>
              <a:t>Scientific </a:t>
            </a:r>
            <a:r>
              <a:rPr lang="en-US" dirty="0">
                <a:solidFill>
                  <a:srgbClr val="17375E"/>
                </a:solidFill>
              </a:rPr>
              <a:t>Computing Facility, MPI-CBG</a:t>
            </a:r>
          </a:p>
          <a:p>
            <a:pPr marL="0" indent="0">
              <a:buNone/>
            </a:pPr>
            <a:r>
              <a:rPr lang="en-US" dirty="0">
                <a:solidFill>
                  <a:srgbClr val="17375E"/>
                </a:solidFill>
              </a:rPr>
              <a:t>3.-7.5.2021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2. Segmentation &amp; </a:t>
            </a:r>
          </a:p>
          <a:p>
            <a:r>
              <a:rPr lang="en-US" dirty="0"/>
              <a:t>    Filters, Morphological Operations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1372683"/>
          </a:xfrm>
        </p:spPr>
        <p:txBody>
          <a:bodyPr/>
          <a:lstStyle/>
          <a:p>
            <a:r>
              <a:rPr lang="en-US" dirty="0">
                <a:solidFill>
                  <a:srgbClr val="17375E"/>
                </a:solidFill>
              </a:rPr>
              <a:t>Aim of this session: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17375E"/>
                </a:solidFill>
              </a:rPr>
              <a:t>Segmentation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17375E"/>
                </a:solidFill>
              </a:rPr>
              <a:t>Classic segmentation pipeline, interactive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17375E"/>
                </a:solidFill>
              </a:rPr>
              <a:t>Provide mathematical background for operations on images: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7375E"/>
                </a:solidFill>
              </a:rPr>
              <a:t>Image filters, Morphological operations, Image math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AF296-F945-E640-8280-D32F1AE7787F}"/>
              </a:ext>
            </a:extLst>
          </p:cNvPr>
          <p:cNvSpPr/>
          <p:nvPr/>
        </p:nvSpPr>
        <p:spPr>
          <a:xfrm>
            <a:off x="539552" y="576882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With material from:</a:t>
            </a:r>
          </a:p>
          <a:p>
            <a:r>
              <a:rPr lang="en-US" dirty="0">
                <a:solidFill>
                  <a:srgbClr val="17375E"/>
                </a:solidFill>
              </a:rPr>
              <a:t>Robert </a:t>
            </a:r>
            <a:r>
              <a:rPr lang="en-US" dirty="0" err="1">
                <a:solidFill>
                  <a:srgbClr val="17375E"/>
                </a:solidFill>
              </a:rPr>
              <a:t>Haase</a:t>
            </a:r>
            <a:endParaRPr lang="en-US" dirty="0">
              <a:solidFill>
                <a:srgbClr val="17375E"/>
              </a:solidFill>
            </a:endParaRPr>
          </a:p>
          <a:p>
            <a:r>
              <a:rPr lang="en-US" dirty="0">
                <a:solidFill>
                  <a:srgbClr val="17375E"/>
                </a:solidFill>
              </a:rPr>
              <a:t>Benoit </a:t>
            </a:r>
            <a:r>
              <a:rPr lang="en-US" dirty="0" err="1">
                <a:solidFill>
                  <a:srgbClr val="17375E"/>
                </a:solidFill>
              </a:rPr>
              <a:t>Lombardot</a:t>
            </a:r>
            <a:endParaRPr lang="en-US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3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AA0-9446-554C-B428-A1723585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8C4E-E803-A04C-B981-DE3B1C794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1565"/>
            <a:ext cx="3671047" cy="4908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Object detection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Point/Box per object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cases:</a:t>
            </a:r>
          </a:p>
          <a:p>
            <a:r>
              <a:rPr lang="en-US" u="sng" dirty="0"/>
              <a:t>Counting</a:t>
            </a:r>
          </a:p>
          <a:p>
            <a:r>
              <a:rPr lang="en-US" dirty="0"/>
              <a:t>Tracking spots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D9193B-79FD-D444-84FF-31EBDB0BA62C}"/>
              </a:ext>
            </a:extLst>
          </p:cNvPr>
          <p:cNvSpPr txBox="1">
            <a:spLocks/>
          </p:cNvSpPr>
          <p:nvPr/>
        </p:nvSpPr>
        <p:spPr>
          <a:xfrm>
            <a:off x="5638800" y="1761564"/>
            <a:ext cx="3671047" cy="4908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Object segmentation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Outline per object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Uses cases:</a:t>
            </a:r>
          </a:p>
          <a:p>
            <a:r>
              <a:rPr lang="en-US" u="sng" dirty="0"/>
              <a:t>Shape quantification</a:t>
            </a:r>
          </a:p>
          <a:p>
            <a:r>
              <a:rPr lang="en-US" dirty="0"/>
              <a:t>Spatial relation of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5EF6B-47F2-0648-A776-08940D02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86" y="2129508"/>
            <a:ext cx="2280296" cy="2560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377D4-73B9-4D43-8D48-5673201D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163" y="1107272"/>
            <a:ext cx="2011955" cy="2228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45BC3-CDC5-8C49-8049-A4353E370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47" y="2147430"/>
            <a:ext cx="2334339" cy="2581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AED7DD-A2FE-BD41-99DF-0BC1A4220AB0}"/>
              </a:ext>
            </a:extLst>
          </p:cNvPr>
          <p:cNvCxnSpPr/>
          <p:nvPr/>
        </p:nvCxnSpPr>
        <p:spPr>
          <a:xfrm flipH="1">
            <a:off x="2617693" y="2378309"/>
            <a:ext cx="504576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6CA745-68A3-9C48-AD51-C143C793ECD3}"/>
              </a:ext>
            </a:extLst>
          </p:cNvPr>
          <p:cNvCxnSpPr>
            <a:cxnSpLocks/>
          </p:cNvCxnSpPr>
          <p:nvPr/>
        </p:nvCxnSpPr>
        <p:spPr>
          <a:xfrm>
            <a:off x="5178706" y="2378309"/>
            <a:ext cx="608632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2BD26C0-E1D4-AE4F-94CF-24C792A289A3}"/>
              </a:ext>
            </a:extLst>
          </p:cNvPr>
          <p:cNvSpPr/>
          <p:nvPr/>
        </p:nvSpPr>
        <p:spPr>
          <a:xfrm>
            <a:off x="5471469" y="1699709"/>
            <a:ext cx="3430483" cy="4937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7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D51A-6518-334D-8F27-D944D62D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C655-6432-A446-B69D-DB14CC94A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Determine the cell regions (objects) automatically and measure their properties.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5380C-38CA-AB42-B4F8-24251A35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463" y="5545907"/>
            <a:ext cx="4137457" cy="6628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7FA978-707B-F747-B8C0-91E3DDE06BF5}"/>
              </a:ext>
            </a:extLst>
          </p:cNvPr>
          <p:cNvCxnSpPr>
            <a:cxnSpLocks/>
          </p:cNvCxnSpPr>
          <p:nvPr/>
        </p:nvCxnSpPr>
        <p:spPr>
          <a:xfrm>
            <a:off x="3040912" y="3634710"/>
            <a:ext cx="3721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8C2A44-7466-D14D-84EE-E5E6E5E42B33}"/>
              </a:ext>
            </a:extLst>
          </p:cNvPr>
          <p:cNvCxnSpPr>
            <a:cxnSpLocks/>
          </p:cNvCxnSpPr>
          <p:nvPr/>
        </p:nvCxnSpPr>
        <p:spPr>
          <a:xfrm>
            <a:off x="6153192" y="5130522"/>
            <a:ext cx="0" cy="29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E3305C-5B79-FA40-AE98-7A5ABFF9E6B6}"/>
              </a:ext>
            </a:extLst>
          </p:cNvPr>
          <p:cNvSpPr/>
          <p:nvPr/>
        </p:nvSpPr>
        <p:spPr>
          <a:xfrm>
            <a:off x="271853" y="6428880"/>
            <a:ext cx="23762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Image Source: </a:t>
            </a:r>
            <a:r>
              <a:rPr lang="en-US" sz="1000" err="1">
                <a:solidFill>
                  <a:schemeClr val="bg1">
                    <a:lumMod val="75000"/>
                  </a:schemeClr>
                </a:solidFill>
              </a:rPr>
              <a:t>Jaydeep</a:t>
            </a:r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err="1">
                <a:solidFill>
                  <a:schemeClr val="bg1">
                    <a:lumMod val="75000"/>
                  </a:schemeClr>
                </a:solidFill>
              </a:rPr>
              <a:t>Sidhaye</a:t>
            </a:r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err="1">
                <a:solidFill>
                  <a:schemeClr val="bg1">
                    <a:lumMod val="75000"/>
                  </a:schemeClr>
                </a:solidFill>
              </a:rPr>
              <a:t>Norden</a:t>
            </a:r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 Group, MPI CBG</a:t>
            </a:r>
          </a:p>
          <a:p>
            <a:endParaRPr lang="en-US" sz="10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45A56E-6D55-2B4A-9DA5-D746A7326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9" t="3701" r="51018" b="8980"/>
          <a:stretch/>
        </p:blipFill>
        <p:spPr>
          <a:xfrm>
            <a:off x="457200" y="2179375"/>
            <a:ext cx="2437648" cy="278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7474D3-C9AE-E74F-BCDD-286CABF81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7" t="3701" r="3100" b="8980"/>
          <a:stretch/>
        </p:blipFill>
        <p:spPr>
          <a:xfrm>
            <a:off x="6081925" y="2179377"/>
            <a:ext cx="2445387" cy="2787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063E4-FA61-AA4D-8B33-5CD913A6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321" y="2179376"/>
            <a:ext cx="2438992" cy="278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46F0-F5C8-3E42-AC05-AAE57609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an image into regions?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64D30-EAFF-B64B-B875-C18FBD9BE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methods for segmentation exist.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EC788-D5B2-2E4B-9F2D-7DF054CC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98" y="1868200"/>
            <a:ext cx="5073216" cy="41197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C5793B-414D-0948-A016-C362BAEAA855}"/>
              </a:ext>
            </a:extLst>
          </p:cNvPr>
          <p:cNvSpPr/>
          <p:nvPr/>
        </p:nvSpPr>
        <p:spPr>
          <a:xfrm>
            <a:off x="925775" y="6341606"/>
            <a:ext cx="8431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Image by: Ignacio </a:t>
            </a:r>
            <a:r>
              <a:rPr lang="en-GB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Arganda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-Carreras,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Biological Image Reconstruction and Analysis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Course, 2016 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466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D995-959F-9C49-99EF-D42DF50B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split an image into regions?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64EC12-CE2B-9940-B063-59DEB6EB0EBE}"/>
              </a:ext>
            </a:extLst>
          </p:cNvPr>
          <p:cNvGrpSpPr/>
          <p:nvPr/>
        </p:nvGrpSpPr>
        <p:grpSpPr>
          <a:xfrm>
            <a:off x="646880" y="1845623"/>
            <a:ext cx="3127471" cy="1669610"/>
            <a:chOff x="457200" y="2051786"/>
            <a:chExt cx="3127471" cy="16696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34296B-093A-AF46-8B71-02044DFEE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9" t="3701" r="51018" b="8980"/>
            <a:stretch/>
          </p:blipFill>
          <p:spPr>
            <a:xfrm>
              <a:off x="457200" y="2051786"/>
              <a:ext cx="1460137" cy="16696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DAF050-C550-954D-90FF-D55302B20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728" y="2051786"/>
              <a:ext cx="1460943" cy="166961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84FA227-FA5D-994A-8915-BE46D522C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597" y="1677409"/>
            <a:ext cx="2434467" cy="1851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284B67-1DF0-B74F-9CD7-AE1B55625133}"/>
              </a:ext>
            </a:extLst>
          </p:cNvPr>
          <p:cNvSpPr txBox="1"/>
          <p:nvPr/>
        </p:nvSpPr>
        <p:spPr>
          <a:xfrm>
            <a:off x="1395429" y="3525869"/>
            <a:ext cx="1350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Thresholding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27C9A-9D71-7348-9529-327C48CD7852}"/>
              </a:ext>
            </a:extLst>
          </p:cNvPr>
          <p:cNvSpPr txBox="1"/>
          <p:nvPr/>
        </p:nvSpPr>
        <p:spPr>
          <a:xfrm>
            <a:off x="5380584" y="3561137"/>
            <a:ext cx="326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Machine learning: supervised pixel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1193C-C5ED-B745-842D-0973897E58D3}"/>
              </a:ext>
            </a:extLst>
          </p:cNvPr>
          <p:cNvSpPr txBox="1"/>
          <p:nvPr/>
        </p:nvSpPr>
        <p:spPr>
          <a:xfrm>
            <a:off x="515436" y="6147642"/>
            <a:ext cx="3166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Unsupervised learning: Clustering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B2FDD-2838-D342-A7C9-CFE5E6E8F7E5}"/>
              </a:ext>
            </a:extLst>
          </p:cNvPr>
          <p:cNvSpPr txBox="1"/>
          <p:nvPr/>
        </p:nvSpPr>
        <p:spPr>
          <a:xfrm>
            <a:off x="5684608" y="6097674"/>
            <a:ext cx="314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Region growing: from seed points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C24384-10E9-9C4E-9851-A516CB69C3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83"/>
          <a:stretch/>
        </p:blipFill>
        <p:spPr>
          <a:xfrm>
            <a:off x="7113668" y="4712974"/>
            <a:ext cx="1326281" cy="13064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D5026F-8C0E-5645-9E1E-4B7E6CF11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117" y="4698827"/>
            <a:ext cx="1326282" cy="13228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D4BDC9-3323-5A4A-B5A8-117D0E435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21" y="4664788"/>
            <a:ext cx="3770334" cy="14807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F038F7-623D-7848-B6E5-10C8AEAFF19A}"/>
              </a:ext>
            </a:extLst>
          </p:cNvPr>
          <p:cNvSpPr txBox="1"/>
          <p:nvPr/>
        </p:nvSpPr>
        <p:spPr>
          <a:xfrm>
            <a:off x="3896832" y="1150251"/>
            <a:ext cx="1350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25677-6FE0-D548-BC84-C680A59A8C47}"/>
              </a:ext>
            </a:extLst>
          </p:cNvPr>
          <p:cNvSpPr/>
          <p:nvPr/>
        </p:nvSpPr>
        <p:spPr>
          <a:xfrm>
            <a:off x="527196" y="1571616"/>
            <a:ext cx="3369636" cy="2556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C5463-EEEE-E14B-A55C-6B6AF6D3698C}"/>
              </a:ext>
            </a:extLst>
          </p:cNvPr>
          <p:cNvSpPr/>
          <p:nvPr/>
        </p:nvSpPr>
        <p:spPr>
          <a:xfrm>
            <a:off x="5315969" y="1561368"/>
            <a:ext cx="3369636" cy="254555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5CA2A6-C380-6742-85AD-00763460915D}"/>
              </a:ext>
            </a:extLst>
          </p:cNvPr>
          <p:cNvSpPr/>
          <p:nvPr/>
        </p:nvSpPr>
        <p:spPr>
          <a:xfrm>
            <a:off x="312569" y="4444300"/>
            <a:ext cx="3848986" cy="233832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BBED9B-B7A2-6C44-9215-B0895BB5BFB5}"/>
              </a:ext>
            </a:extLst>
          </p:cNvPr>
          <p:cNvSpPr/>
          <p:nvPr/>
        </p:nvSpPr>
        <p:spPr>
          <a:xfrm>
            <a:off x="5337581" y="4417923"/>
            <a:ext cx="3369636" cy="2338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E4497C-C893-7D48-B62D-1D4A516D2D2C}"/>
              </a:ext>
            </a:extLst>
          </p:cNvPr>
          <p:cNvSpPr/>
          <p:nvPr/>
        </p:nvSpPr>
        <p:spPr>
          <a:xfrm>
            <a:off x="658165" y="6507451"/>
            <a:ext cx="27254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https://morioh.com/p/dcdc9957bc1c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9676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85900" y="1528483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Classic segmentation pipeline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58CA0C-7D40-A647-AEE3-CA62594F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27" y="3429000"/>
            <a:ext cx="5233188" cy="15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8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Typical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D9D38-E7E1-1746-AFE9-6D2A9FB71188}"/>
              </a:ext>
            </a:extLst>
          </p:cNvPr>
          <p:cNvSpPr txBox="1"/>
          <p:nvPr/>
        </p:nvSpPr>
        <p:spPr>
          <a:xfrm>
            <a:off x="1204485" y="3699625"/>
            <a:ext cx="136949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Preprocessing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>
                <a:solidFill>
                  <a:srgbClr val="BFBFBF"/>
                </a:solidFill>
              </a:rPr>
              <a:t>Deconvolution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/>
              <a:t>Denoising/ Smoothing</a:t>
            </a:r>
          </a:p>
          <a:p>
            <a:endParaRPr lang="en-US" sz="1400" dirty="0"/>
          </a:p>
          <a:p>
            <a:r>
              <a:rPr lang="en-US" sz="1400" dirty="0"/>
              <a:t>Data reduction</a:t>
            </a:r>
          </a:p>
          <a:p>
            <a:endParaRPr lang="en-US" sz="1400" dirty="0"/>
          </a:p>
          <a:p>
            <a:r>
              <a:rPr lang="en-US" sz="1400" dirty="0"/>
              <a:t>Background correction</a:t>
            </a:r>
          </a:p>
          <a:p>
            <a:endParaRPr lang="en-US" sz="1400" dirty="0"/>
          </a:p>
          <a:p>
            <a:r>
              <a:rPr lang="en-US" sz="1400" dirty="0"/>
              <a:t>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0640D-52E1-2741-8BBF-412DD4641A63}"/>
              </a:ext>
            </a:extLst>
          </p:cNvPr>
          <p:cNvSpPr txBox="1"/>
          <p:nvPr/>
        </p:nvSpPr>
        <p:spPr>
          <a:xfrm>
            <a:off x="2831073" y="3699624"/>
            <a:ext cx="16399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Segmentation</a:t>
            </a:r>
          </a:p>
          <a:p>
            <a:endParaRPr lang="en-US" sz="1400" dirty="0"/>
          </a:p>
          <a:p>
            <a:r>
              <a:rPr lang="en-US" sz="1400" b="1" dirty="0"/>
              <a:t>Thresholding</a:t>
            </a:r>
          </a:p>
          <a:p>
            <a:endParaRPr lang="en-US" sz="1400" dirty="0"/>
          </a:p>
          <a:p>
            <a:r>
              <a:rPr lang="en-US" sz="1400" dirty="0"/>
              <a:t>Pixel classifiers (machine learning)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/>
              <a:t>Region growing</a:t>
            </a:r>
          </a:p>
          <a:p>
            <a:endParaRPr lang="en-US" sz="1400" dirty="0"/>
          </a:p>
          <a:p>
            <a:r>
              <a:rPr lang="en-US" sz="1400" dirty="0"/>
              <a:t>Edge based segmentation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BDB6A-898B-2F4F-A51A-02C75515345E}"/>
              </a:ext>
            </a:extLst>
          </p:cNvPr>
          <p:cNvSpPr txBox="1"/>
          <p:nvPr/>
        </p:nvSpPr>
        <p:spPr>
          <a:xfrm>
            <a:off x="4722200" y="3699625"/>
            <a:ext cx="1654992" cy="29546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/>
              <a:t>Postprocessing</a:t>
            </a:r>
          </a:p>
          <a:p>
            <a:endParaRPr lang="en-US" sz="1400" dirty="0"/>
          </a:p>
          <a:p>
            <a:r>
              <a:rPr lang="en-US" sz="1400" dirty="0"/>
              <a:t>Morphological</a:t>
            </a:r>
            <a:br>
              <a:rPr lang="en-US" sz="1400" dirty="0"/>
            </a:br>
            <a:r>
              <a:rPr lang="en-US" sz="1400" dirty="0"/>
              <a:t>operations:</a:t>
            </a:r>
          </a:p>
          <a:p>
            <a:endParaRPr lang="en-US" sz="1400" dirty="0"/>
          </a:p>
          <a:p>
            <a:r>
              <a:rPr lang="en-US" sz="1400" dirty="0"/>
              <a:t>Watershed</a:t>
            </a:r>
          </a:p>
          <a:p>
            <a:endParaRPr lang="en-US" sz="1400" dirty="0"/>
          </a:p>
          <a:p>
            <a:r>
              <a:rPr lang="en-US" sz="1400" dirty="0"/>
              <a:t>Fill holes</a:t>
            </a:r>
          </a:p>
          <a:p>
            <a:endParaRPr lang="en-US" sz="1400" dirty="0"/>
          </a:p>
          <a:p>
            <a:r>
              <a:rPr lang="en-US" sz="1400" dirty="0"/>
              <a:t>Opening/Closing,…</a:t>
            </a:r>
          </a:p>
          <a:p>
            <a:endParaRPr lang="en-US" sz="1400" dirty="0"/>
          </a:p>
          <a:p>
            <a:r>
              <a:rPr lang="en-US" sz="1400" dirty="0"/>
              <a:t>…</a:t>
            </a:r>
          </a:p>
          <a:p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A7C88-15B8-C845-A6CF-8B54421959CF}"/>
              </a:ext>
            </a:extLst>
          </p:cNvPr>
          <p:cNvGrpSpPr/>
          <p:nvPr/>
        </p:nvGrpSpPr>
        <p:grpSpPr>
          <a:xfrm>
            <a:off x="243048" y="1278214"/>
            <a:ext cx="8292144" cy="2396051"/>
            <a:chOff x="84991" y="1011366"/>
            <a:chExt cx="8951432" cy="239605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D45ED73-8B0D-804F-8D0B-0DF4C090BFC4}"/>
                </a:ext>
              </a:extLst>
            </p:cNvPr>
            <p:cNvSpPr/>
            <p:nvPr/>
          </p:nvSpPr>
          <p:spPr>
            <a:xfrm>
              <a:off x="84991" y="1011366"/>
              <a:ext cx="8951432" cy="239605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792B2AC-59EC-2D4E-BB0F-1E313DBF4D89}"/>
                </a:ext>
              </a:extLst>
            </p:cNvPr>
            <p:cNvGrpSpPr/>
            <p:nvPr/>
          </p:nvGrpSpPr>
          <p:grpSpPr>
            <a:xfrm>
              <a:off x="803479" y="1048469"/>
              <a:ext cx="5926005" cy="325990"/>
              <a:chOff x="1556511" y="1048469"/>
              <a:chExt cx="5926005" cy="32599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38B5E6-4C7F-1B47-97C5-3AD68FA0351A}"/>
                  </a:ext>
                </a:extLst>
              </p:cNvPr>
              <p:cNvSpPr txBox="1"/>
              <p:nvPr/>
            </p:nvSpPr>
            <p:spPr>
              <a:xfrm>
                <a:off x="1556511" y="1066682"/>
                <a:ext cx="1994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err="1">
                    <a:solidFill>
                      <a:schemeClr val="tx2">
                        <a:lumMod val="75000"/>
                      </a:schemeClr>
                    </a:solidFill>
                  </a:rPr>
                  <a:t>Preprocessing</a:t>
                </a:r>
                <a:endParaRPr lang="en-GB" sz="1400" b="1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E36FFA-58D4-3249-924B-760DCACB11BB}"/>
                  </a:ext>
                </a:extLst>
              </p:cNvPr>
              <p:cNvSpPr txBox="1"/>
              <p:nvPr/>
            </p:nvSpPr>
            <p:spPr>
              <a:xfrm>
                <a:off x="3609759" y="1048469"/>
                <a:ext cx="18150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solidFill>
                      <a:schemeClr val="tx2">
                        <a:lumMod val="75000"/>
                      </a:schemeClr>
                    </a:solidFill>
                  </a:rPr>
                  <a:t>Segmentation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A6E754-0441-D141-B533-4B03B4A5A9DE}"/>
                  </a:ext>
                </a:extLst>
              </p:cNvPr>
              <p:cNvSpPr txBox="1"/>
              <p:nvPr/>
            </p:nvSpPr>
            <p:spPr>
              <a:xfrm>
                <a:off x="5576208" y="1058612"/>
                <a:ext cx="19063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err="1">
                    <a:solidFill>
                      <a:schemeClr val="tx2">
                        <a:lumMod val="75000"/>
                      </a:schemeClr>
                    </a:solidFill>
                  </a:rPr>
                  <a:t>Postprocessing</a:t>
                </a:r>
                <a:endParaRPr lang="en-GB" sz="1400" b="1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063470D-CE13-5E4D-ACAA-42624BB899E1}"/>
                </a:ext>
              </a:extLst>
            </p:cNvPr>
            <p:cNvGrpSpPr/>
            <p:nvPr/>
          </p:nvGrpSpPr>
          <p:grpSpPr>
            <a:xfrm>
              <a:off x="177316" y="1393664"/>
              <a:ext cx="8732590" cy="1478913"/>
              <a:chOff x="177316" y="1393664"/>
              <a:chExt cx="8732590" cy="147891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8A689FF-31D6-C646-859C-B7C3F8D27F90}"/>
                  </a:ext>
                </a:extLst>
              </p:cNvPr>
              <p:cNvGrpSpPr/>
              <p:nvPr/>
            </p:nvGrpSpPr>
            <p:grpSpPr>
              <a:xfrm>
                <a:off x="177316" y="1393664"/>
                <a:ext cx="6932683" cy="1478913"/>
                <a:chOff x="1051371" y="1393664"/>
                <a:chExt cx="6932683" cy="147891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30C6EE9-338D-1B4C-A08A-F4CDAF4F09BD}"/>
                    </a:ext>
                  </a:extLst>
                </p:cNvPr>
                <p:cNvGrpSpPr/>
                <p:nvPr/>
              </p:nvGrpSpPr>
              <p:grpSpPr>
                <a:xfrm>
                  <a:off x="1051371" y="1618096"/>
                  <a:ext cx="6932683" cy="1254481"/>
                  <a:chOff x="1051371" y="1618096"/>
                  <a:chExt cx="6932683" cy="1254481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BF11B83E-27F6-594E-B74F-F2E25F120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051371" y="1622581"/>
                    <a:ext cx="1251372" cy="124473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24F75C5B-536B-1B48-9967-715707973A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8739" y="1618096"/>
                    <a:ext cx="1254858" cy="124771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936F7C4B-E1AC-0C45-AC35-26529A1038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846429" y="1624859"/>
                    <a:ext cx="1247397" cy="1247717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6063CADF-1425-9A4D-BCD6-05FA9BCCF5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729196" y="1624858"/>
                    <a:ext cx="1254858" cy="124771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A7B5D25-CA5F-0145-86BF-BCB980DC0290}"/>
                    </a:ext>
                  </a:extLst>
                </p:cNvPr>
                <p:cNvGrpSpPr/>
                <p:nvPr/>
              </p:nvGrpSpPr>
              <p:grpSpPr>
                <a:xfrm>
                  <a:off x="1996925" y="1393664"/>
                  <a:ext cx="5129421" cy="331134"/>
                  <a:chOff x="1996925" y="1393664"/>
                  <a:chExt cx="5129421" cy="331134"/>
                </a:xfrm>
              </p:grpSpPr>
              <p:sp>
                <p:nvSpPr>
                  <p:cNvPr id="18" name="Arc 17">
                    <a:extLst>
                      <a:ext uri="{FF2B5EF4-FFF2-40B4-BE49-F238E27FC236}">
                        <a16:creationId xmlns:a16="http://schemas.microsoft.com/office/drawing/2014/main" id="{5BA4CF11-E481-6048-A2F6-E4D4CF755A70}"/>
                      </a:ext>
                    </a:extLst>
                  </p:cNvPr>
                  <p:cNvSpPr/>
                  <p:nvPr/>
                </p:nvSpPr>
                <p:spPr>
                  <a:xfrm>
                    <a:off x="1996925" y="1393664"/>
                    <a:ext cx="1140096" cy="317687"/>
                  </a:xfrm>
                  <a:prstGeom prst="arc">
                    <a:avLst>
                      <a:gd name="adj1" fmla="val 10863836"/>
                      <a:gd name="adj2" fmla="val 0"/>
                    </a:avLst>
                  </a:prstGeom>
                  <a:ln w="38100"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CDC52926-D9C0-E647-B0F4-3FE041D8B939}"/>
                      </a:ext>
                    </a:extLst>
                  </p:cNvPr>
                  <p:cNvSpPr/>
                  <p:nvPr/>
                </p:nvSpPr>
                <p:spPr>
                  <a:xfrm>
                    <a:off x="3987567" y="1407111"/>
                    <a:ext cx="1140096" cy="317687"/>
                  </a:xfrm>
                  <a:prstGeom prst="arc">
                    <a:avLst>
                      <a:gd name="adj1" fmla="val 10863836"/>
                      <a:gd name="adj2" fmla="val 0"/>
                    </a:avLst>
                  </a:prstGeom>
                  <a:ln w="38100"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Arc 19">
                    <a:extLst>
                      <a:ext uri="{FF2B5EF4-FFF2-40B4-BE49-F238E27FC236}">
                        <a16:creationId xmlns:a16="http://schemas.microsoft.com/office/drawing/2014/main" id="{6F571F2A-A564-2D41-A5DC-6A564B934EC3}"/>
                      </a:ext>
                    </a:extLst>
                  </p:cNvPr>
                  <p:cNvSpPr/>
                  <p:nvPr/>
                </p:nvSpPr>
                <p:spPr>
                  <a:xfrm>
                    <a:off x="5986250" y="1407111"/>
                    <a:ext cx="1140096" cy="317687"/>
                  </a:xfrm>
                  <a:prstGeom prst="arc">
                    <a:avLst>
                      <a:gd name="adj1" fmla="val 10863836"/>
                      <a:gd name="adj2" fmla="val 0"/>
                    </a:avLst>
                  </a:prstGeom>
                  <a:ln w="38100"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77E1C4B7-D5F3-6945-A7AD-78DE6333A0A8}"/>
                  </a:ext>
                </a:extLst>
              </p:cNvPr>
              <p:cNvSpPr/>
              <p:nvPr/>
            </p:nvSpPr>
            <p:spPr>
              <a:xfrm>
                <a:off x="6905131" y="1411594"/>
                <a:ext cx="1140096" cy="317687"/>
              </a:xfrm>
              <a:prstGeom prst="arc">
                <a:avLst>
                  <a:gd name="adj1" fmla="val 10863836"/>
                  <a:gd name="adj2" fmla="val 0"/>
                </a:avLst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761073-2E9F-BA48-95BB-D6517A3853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21268"/>
              <a:stretch/>
            </p:blipFill>
            <p:spPr>
              <a:xfrm>
                <a:off x="7652118" y="1624858"/>
                <a:ext cx="1257788" cy="1240957"/>
              </a:xfrm>
              <a:prstGeom prst="rect">
                <a:avLst/>
              </a:prstGeom>
              <a:effectLst>
                <a:outerShdw blurRad="292100" dist="139700" dir="2700000" algn="tl" rotWithShape="0">
                  <a:prstClr val="black">
                    <a:alpha val="65000"/>
                  </a:prstClr>
                </a:outerShdw>
              </a:effec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583B-1A79-1A4F-B452-F6AF3E7C3709}"/>
                </a:ext>
              </a:extLst>
            </p:cNvPr>
            <p:cNvSpPr txBox="1"/>
            <p:nvPr/>
          </p:nvSpPr>
          <p:spPr>
            <a:xfrm>
              <a:off x="6548876" y="1063095"/>
              <a:ext cx="1906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>
                  <a:solidFill>
                    <a:schemeClr val="tx2">
                      <a:lumMod val="75000"/>
                    </a:schemeClr>
                  </a:solidFill>
                </a:rPr>
                <a:t>Analysis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C6F617-1B2D-6940-BC54-CCDF42F81D57}"/>
              </a:ext>
            </a:extLst>
          </p:cNvPr>
          <p:cNvSpPr txBox="1"/>
          <p:nvPr/>
        </p:nvSpPr>
        <p:spPr>
          <a:xfrm>
            <a:off x="6560873" y="3699625"/>
            <a:ext cx="148705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Analysis</a:t>
            </a:r>
          </a:p>
          <a:p>
            <a:endParaRPr lang="en-US" sz="1400" dirty="0"/>
          </a:p>
          <a:p>
            <a:r>
              <a:rPr lang="en-US" sz="1400" dirty="0"/>
              <a:t>Counting</a:t>
            </a:r>
          </a:p>
          <a:p>
            <a:endParaRPr lang="en-US" sz="1400" dirty="0"/>
          </a:p>
          <a:p>
            <a:r>
              <a:rPr lang="en-US" sz="1400" dirty="0"/>
              <a:t>Measure properties</a:t>
            </a:r>
          </a:p>
          <a:p>
            <a:endParaRPr lang="en-US" sz="1400" dirty="0"/>
          </a:p>
          <a:p>
            <a:r>
              <a:rPr lang="en-US" sz="1400" dirty="0"/>
              <a:t>…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9348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Preprocessing: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Reduce the effects of noise using Gaussian Blur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2D257-B8A1-2349-8A90-D3A23BBD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96" y="2204864"/>
            <a:ext cx="1658718" cy="15391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35337E-C5C5-D54E-9DF5-92C659AD832B}"/>
              </a:ext>
            </a:extLst>
          </p:cNvPr>
          <p:cNvGrpSpPr/>
          <p:nvPr/>
        </p:nvGrpSpPr>
        <p:grpSpPr>
          <a:xfrm>
            <a:off x="2298814" y="2204864"/>
            <a:ext cx="4073386" cy="2230507"/>
            <a:chOff x="2298814" y="2204864"/>
            <a:chExt cx="4073386" cy="22305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94E7BF-6573-8D40-9093-A60CC74D3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9952" y="2204864"/>
              <a:ext cx="1658718" cy="15391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B2F0DE-E265-A040-B4FB-213B620C171E}"/>
                </a:ext>
              </a:extLst>
            </p:cNvPr>
            <p:cNvSpPr txBox="1"/>
            <p:nvPr/>
          </p:nvSpPr>
          <p:spPr>
            <a:xfrm>
              <a:off x="3347864" y="3789040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Oh no! I see thousands of white objects!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54EFF6-D9EA-A746-B182-67732DCDDADA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298814" y="2974450"/>
              <a:ext cx="184113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136011-508E-A345-B12D-16F64695885D}"/>
                </a:ext>
              </a:extLst>
            </p:cNvPr>
            <p:cNvSpPr txBox="1"/>
            <p:nvPr/>
          </p:nvSpPr>
          <p:spPr>
            <a:xfrm>
              <a:off x="2339752" y="3068960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Thresholding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56897-7E32-1840-AD25-E64353FB21E8}"/>
              </a:ext>
            </a:extLst>
          </p:cNvPr>
          <p:cNvGrpSpPr/>
          <p:nvPr/>
        </p:nvGrpSpPr>
        <p:grpSpPr>
          <a:xfrm>
            <a:off x="2298813" y="4725144"/>
            <a:ext cx="3929371" cy="1953508"/>
            <a:chOff x="2298813" y="4725144"/>
            <a:chExt cx="3929371" cy="19535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17237D-7BD7-CC47-AEFD-AA6071326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9952" y="4725144"/>
              <a:ext cx="1658718" cy="153917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725EFF-EC55-1541-9204-F6186A62D060}"/>
                </a:ext>
              </a:extLst>
            </p:cNvPr>
            <p:cNvSpPr txBox="1"/>
            <p:nvPr/>
          </p:nvSpPr>
          <p:spPr>
            <a:xfrm>
              <a:off x="3923928" y="6309320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Ok, it’s just 4 objects.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4AF0FE-ED99-434A-BECA-F900C3746830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2298813" y="5494730"/>
              <a:ext cx="184113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1A4672-BF66-6747-8171-DBDC9E9E9ED8}"/>
                </a:ext>
              </a:extLst>
            </p:cNvPr>
            <p:cNvSpPr txBox="1"/>
            <p:nvPr/>
          </p:nvSpPr>
          <p:spPr>
            <a:xfrm>
              <a:off x="2411760" y="5589240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Thresholding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C12289-018E-EE40-8775-2E6B02F6E004}"/>
              </a:ext>
            </a:extLst>
          </p:cNvPr>
          <p:cNvGrpSpPr/>
          <p:nvPr/>
        </p:nvGrpSpPr>
        <p:grpSpPr>
          <a:xfrm>
            <a:off x="640095" y="3744035"/>
            <a:ext cx="2304256" cy="2520280"/>
            <a:chOff x="395536" y="3744035"/>
            <a:chExt cx="2304256" cy="2520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7BE5240-61E1-BF48-9A02-B70E5FB2A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4725144"/>
              <a:ext cx="1658718" cy="1539171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ED707E-DDF5-9847-8EB4-E60357B0CF83}"/>
                </a:ext>
              </a:extLst>
            </p:cNvPr>
            <p:cNvCxnSpPr>
              <a:stCxn id="5" idx="2"/>
              <a:endCxn id="17" idx="0"/>
            </p:cNvCxnSpPr>
            <p:nvPr/>
          </p:nvCxnSpPr>
          <p:spPr>
            <a:xfrm flipH="1">
              <a:off x="1224895" y="3744035"/>
              <a:ext cx="1" cy="9811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6507B9-A57C-2945-BC27-873925FF4432}"/>
                </a:ext>
              </a:extLst>
            </p:cNvPr>
            <p:cNvSpPr txBox="1"/>
            <p:nvPr/>
          </p:nvSpPr>
          <p:spPr>
            <a:xfrm>
              <a:off x="1259632" y="4005064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Blurring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94AA32F-2F51-6D41-A90D-C80647882B4F}"/>
              </a:ext>
            </a:extLst>
          </p:cNvPr>
          <p:cNvSpPr txBox="1"/>
          <p:nvPr/>
        </p:nvSpPr>
        <p:spPr>
          <a:xfrm>
            <a:off x="6709456" y="1757715"/>
            <a:ext cx="2160240" cy="18004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In Fiji:</a:t>
            </a:r>
          </a:p>
          <a:p>
            <a:endParaRPr lang="en-US" sz="700" dirty="0">
              <a:solidFill>
                <a:srgbClr val="17375E"/>
              </a:solidFill>
            </a:endParaRPr>
          </a:p>
          <a:p>
            <a:r>
              <a:rPr lang="en-US" i="1" dirty="0">
                <a:solidFill>
                  <a:srgbClr val="17375E"/>
                </a:solidFill>
              </a:rPr>
              <a:t>Process</a:t>
            </a:r>
            <a:r>
              <a:rPr lang="en-US" dirty="0">
                <a:solidFill>
                  <a:srgbClr val="17375E"/>
                </a:solidFill>
              </a:rPr>
              <a:t> &gt; </a:t>
            </a:r>
            <a:r>
              <a:rPr lang="en-US" i="1" dirty="0">
                <a:solidFill>
                  <a:srgbClr val="17375E"/>
                </a:solidFill>
              </a:rPr>
              <a:t>Filters</a:t>
            </a:r>
            <a:r>
              <a:rPr lang="en-US" dirty="0">
                <a:solidFill>
                  <a:srgbClr val="17375E"/>
                </a:solidFill>
              </a:rPr>
              <a:t> &gt; </a:t>
            </a:r>
            <a:r>
              <a:rPr lang="en-US" i="1" dirty="0">
                <a:solidFill>
                  <a:srgbClr val="17375E"/>
                </a:solidFill>
              </a:rPr>
              <a:t>Gaussian blur</a:t>
            </a:r>
          </a:p>
          <a:p>
            <a:endParaRPr lang="en-US" sz="700" dirty="0">
              <a:solidFill>
                <a:srgbClr val="17375E"/>
              </a:solidFill>
            </a:endParaRPr>
          </a:p>
          <a:p>
            <a:r>
              <a:rPr lang="en-US" dirty="0">
                <a:solidFill>
                  <a:srgbClr val="17375E"/>
                </a:solidFill>
              </a:rPr>
              <a:t>Or:</a:t>
            </a:r>
          </a:p>
          <a:p>
            <a:endParaRPr lang="en-US" sz="700" dirty="0">
              <a:solidFill>
                <a:srgbClr val="17375E"/>
              </a:solidFill>
            </a:endParaRPr>
          </a:p>
          <a:p>
            <a:r>
              <a:rPr lang="en-US" i="1" dirty="0">
                <a:solidFill>
                  <a:srgbClr val="17375E"/>
                </a:solidFill>
              </a:rPr>
              <a:t>Process</a:t>
            </a:r>
            <a:r>
              <a:rPr lang="en-US" dirty="0">
                <a:solidFill>
                  <a:srgbClr val="17375E"/>
                </a:solidFill>
              </a:rPr>
              <a:t> &gt; </a:t>
            </a:r>
            <a:r>
              <a:rPr lang="en-US" i="1" dirty="0">
                <a:solidFill>
                  <a:srgbClr val="17375E"/>
                </a:solidFill>
              </a:rPr>
              <a:t>Smooth </a:t>
            </a:r>
          </a:p>
        </p:txBody>
      </p:sp>
    </p:spTree>
    <p:extLst>
      <p:ext uri="{BB962C8B-B14F-4D97-AF65-F5344CB8AC3E}">
        <p14:creationId xmlns:p14="http://schemas.microsoft.com/office/powerpoint/2010/main" val="312623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/>
              <a:t>Preprocessing: Subtract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5162"/>
            <a:ext cx="8229600" cy="4704095"/>
          </a:xfrm>
        </p:spPr>
        <p:txBody>
          <a:bodyPr>
            <a:normAutofit/>
          </a:bodyPr>
          <a:lstStyle/>
          <a:p>
            <a:r>
              <a:rPr lang="en-US" sz="1800" dirty="0"/>
              <a:t>If the background is uneven, objects can be hard to segment.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B0DDF-D482-7D48-BD92-6F2CD23D563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7434"/>
            <a:ext cx="2668772" cy="2682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02D3D5-3316-7242-982D-6EDD2181B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47" y="4610224"/>
            <a:ext cx="2168878" cy="2021305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C2BC31AE-7FF4-544C-812C-3C91C71E2178}"/>
              </a:ext>
            </a:extLst>
          </p:cNvPr>
          <p:cNvSpPr/>
          <p:nvPr/>
        </p:nvSpPr>
        <p:spPr>
          <a:xfrm>
            <a:off x="1737710" y="4322612"/>
            <a:ext cx="107752" cy="2523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/>
              <a:t>Preprocessing: Subtract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5162"/>
            <a:ext cx="8229600" cy="4704095"/>
          </a:xfrm>
        </p:spPr>
        <p:txBody>
          <a:bodyPr>
            <a:normAutofit/>
          </a:bodyPr>
          <a:lstStyle/>
          <a:p>
            <a:r>
              <a:rPr lang="en-US" sz="1800" dirty="0"/>
              <a:t>If the background is uneven, objects can be hard to segment.</a:t>
            </a:r>
          </a:p>
          <a:p>
            <a:r>
              <a:rPr lang="en-US" sz="1800" dirty="0"/>
              <a:t>Remove flatfield in the background.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14D9E-8DEF-9A4D-8FA9-4D7FD11A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6" y="1927434"/>
            <a:ext cx="2679248" cy="2682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B0DDF-D482-7D48-BD92-6F2CD23D56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27434"/>
            <a:ext cx="2668772" cy="2682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4D1579-9ABD-5B48-85C6-EFDE02AEA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329" y="1927434"/>
            <a:ext cx="2694070" cy="268205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4199931-744B-D847-8674-F9E71ABD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90" y="4593268"/>
            <a:ext cx="2392448" cy="196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D3EBEE8F-FA13-9940-AAF5-0DF28320B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465" y="4609489"/>
            <a:ext cx="2360614" cy="196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7715904E-A808-EF4D-851A-59D4FD62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38" y="4609489"/>
            <a:ext cx="2322251" cy="196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Minus 15">
            <a:extLst>
              <a:ext uri="{FF2B5EF4-FFF2-40B4-BE49-F238E27FC236}">
                <a16:creationId xmlns:a16="http://schemas.microsoft.com/office/drawing/2014/main" id="{B787E5F5-073E-0B48-9780-96B6BE6373C1}"/>
              </a:ext>
            </a:extLst>
          </p:cNvPr>
          <p:cNvSpPr/>
          <p:nvPr/>
        </p:nvSpPr>
        <p:spPr>
          <a:xfrm>
            <a:off x="2888069" y="3009013"/>
            <a:ext cx="557926" cy="43406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qual 16">
            <a:extLst>
              <a:ext uri="{FF2B5EF4-FFF2-40B4-BE49-F238E27FC236}">
                <a16:creationId xmlns:a16="http://schemas.microsoft.com/office/drawing/2014/main" id="{FA1804F7-0434-6C42-B0F6-1E9CD40796C2}"/>
              </a:ext>
            </a:extLst>
          </p:cNvPr>
          <p:cNvSpPr/>
          <p:nvPr/>
        </p:nvSpPr>
        <p:spPr>
          <a:xfrm>
            <a:off x="5638757" y="2852182"/>
            <a:ext cx="634882" cy="747727"/>
          </a:xfrm>
          <a:prstGeom prst="mathEqual">
            <a:avLst>
              <a:gd name="adj1" fmla="val 11639"/>
              <a:gd name="adj2" fmla="val 2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Equal 17">
            <a:extLst>
              <a:ext uri="{FF2B5EF4-FFF2-40B4-BE49-F238E27FC236}">
                <a16:creationId xmlns:a16="http://schemas.microsoft.com/office/drawing/2014/main" id="{7E437D1A-BB9B-FD4C-9900-04AB69AC0702}"/>
              </a:ext>
            </a:extLst>
          </p:cNvPr>
          <p:cNvSpPr/>
          <p:nvPr/>
        </p:nvSpPr>
        <p:spPr>
          <a:xfrm>
            <a:off x="5638757" y="5202420"/>
            <a:ext cx="634882" cy="747727"/>
          </a:xfrm>
          <a:prstGeom prst="mathEqual">
            <a:avLst>
              <a:gd name="adj1" fmla="val 11639"/>
              <a:gd name="adj2" fmla="val 2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Minus 11">
            <a:extLst>
              <a:ext uri="{FF2B5EF4-FFF2-40B4-BE49-F238E27FC236}">
                <a16:creationId xmlns:a16="http://schemas.microsoft.com/office/drawing/2014/main" id="{6C02786A-FACA-3747-BBDB-39899198056F}"/>
              </a:ext>
            </a:extLst>
          </p:cNvPr>
          <p:cNvSpPr/>
          <p:nvPr/>
        </p:nvSpPr>
        <p:spPr>
          <a:xfrm>
            <a:off x="2897594" y="5363487"/>
            <a:ext cx="538876" cy="42559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4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/>
              <a:t>Preprocessing: Subtract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5162"/>
            <a:ext cx="8229600" cy="4704095"/>
          </a:xfrm>
        </p:spPr>
        <p:txBody>
          <a:bodyPr>
            <a:normAutofit/>
          </a:bodyPr>
          <a:lstStyle/>
          <a:p>
            <a:r>
              <a:rPr lang="en-US" sz="1800" dirty="0"/>
              <a:t>If the background is uneven, objects can be hard to segment.</a:t>
            </a:r>
          </a:p>
          <a:p>
            <a:r>
              <a:rPr lang="en-US" sz="1800" dirty="0"/>
              <a:t>Remove flatfield in the background.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14D9E-8DEF-9A4D-8FA9-4D7FD11A4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16" y="1927434"/>
            <a:ext cx="2679248" cy="2682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B0DDF-D482-7D48-BD92-6F2CD23D563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27434"/>
            <a:ext cx="2668772" cy="2682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4D1579-9ABD-5B48-85C6-EFDE02AEA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329" y="1927434"/>
            <a:ext cx="2694070" cy="2682055"/>
          </a:xfrm>
          <a:prstGeom prst="rect">
            <a:avLst/>
          </a:prstGeom>
        </p:spPr>
      </p:pic>
      <p:sp>
        <p:nvSpPr>
          <p:cNvPr id="16" name="Minus 15">
            <a:extLst>
              <a:ext uri="{FF2B5EF4-FFF2-40B4-BE49-F238E27FC236}">
                <a16:creationId xmlns:a16="http://schemas.microsoft.com/office/drawing/2014/main" id="{B787E5F5-073E-0B48-9780-96B6BE6373C1}"/>
              </a:ext>
            </a:extLst>
          </p:cNvPr>
          <p:cNvSpPr/>
          <p:nvPr/>
        </p:nvSpPr>
        <p:spPr>
          <a:xfrm>
            <a:off x="2888069" y="3009013"/>
            <a:ext cx="557926" cy="43406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qual 16">
            <a:extLst>
              <a:ext uri="{FF2B5EF4-FFF2-40B4-BE49-F238E27FC236}">
                <a16:creationId xmlns:a16="http://schemas.microsoft.com/office/drawing/2014/main" id="{FA1804F7-0434-6C42-B0F6-1E9CD40796C2}"/>
              </a:ext>
            </a:extLst>
          </p:cNvPr>
          <p:cNvSpPr/>
          <p:nvPr/>
        </p:nvSpPr>
        <p:spPr>
          <a:xfrm>
            <a:off x="5638757" y="2852182"/>
            <a:ext cx="634882" cy="747727"/>
          </a:xfrm>
          <a:prstGeom prst="mathEqual">
            <a:avLst>
              <a:gd name="adj1" fmla="val 11639"/>
              <a:gd name="adj2" fmla="val 2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8CB04B-610B-FE41-9113-C43E4BEAF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47" y="4610224"/>
            <a:ext cx="2168878" cy="2021305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FD1EDA8F-B92F-2E46-825D-E07E0E8F8FC3}"/>
              </a:ext>
            </a:extLst>
          </p:cNvPr>
          <p:cNvSpPr/>
          <p:nvPr/>
        </p:nvSpPr>
        <p:spPr>
          <a:xfrm>
            <a:off x="1737710" y="4322612"/>
            <a:ext cx="107752" cy="2523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9A84189-2856-924D-88FD-4A5A23A93CE4}"/>
              </a:ext>
            </a:extLst>
          </p:cNvPr>
          <p:cNvSpPr/>
          <p:nvPr/>
        </p:nvSpPr>
        <p:spPr>
          <a:xfrm>
            <a:off x="7455364" y="4323721"/>
            <a:ext cx="107752" cy="2523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6E78-F3A3-3F44-8B70-E5A9E7D59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449" y="4605850"/>
            <a:ext cx="2164608" cy="202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7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E4A6-BB88-5A43-B485-67E5B967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82DC3-67FB-AA4E-B02D-C0185C4FE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8430"/>
            <a:ext cx="8229600" cy="5036130"/>
          </a:xfrm>
        </p:spPr>
        <p:txBody>
          <a:bodyPr>
            <a:noAutofit/>
          </a:bodyPr>
          <a:lstStyle/>
          <a:p>
            <a:r>
              <a:rPr lang="en-US" sz="1300" b="1" dirty="0"/>
              <a:t>Day 1 (Mon 3.5.)</a:t>
            </a:r>
          </a:p>
          <a:p>
            <a:pPr lvl="1"/>
            <a:r>
              <a:rPr lang="en-US" sz="1300" dirty="0"/>
              <a:t>Image basics, visualization, measurements</a:t>
            </a:r>
          </a:p>
          <a:p>
            <a:pPr lvl="1"/>
            <a:r>
              <a:rPr lang="en-US" sz="1300" dirty="0"/>
              <a:t>Spot detection</a:t>
            </a:r>
          </a:p>
          <a:p>
            <a:pPr lvl="1"/>
            <a:r>
              <a:rPr lang="en-US" sz="1300" dirty="0"/>
              <a:t>Segmentation  (start)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2 (Tue 4.5.)</a:t>
            </a:r>
          </a:p>
          <a:p>
            <a:pPr lvl="1"/>
            <a:r>
              <a:rPr lang="en-US" sz="1300" dirty="0"/>
              <a:t>Visit LMF</a:t>
            </a:r>
          </a:p>
          <a:p>
            <a:pPr lvl="1"/>
            <a:r>
              <a:rPr lang="en-US" sz="1300" dirty="0"/>
              <a:t>Segmentation (cont’d)</a:t>
            </a:r>
          </a:p>
          <a:p>
            <a:pPr lvl="1"/>
            <a:r>
              <a:rPr lang="en-US" sz="1300" dirty="0"/>
              <a:t>Mathematical background: image filters, morphology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3 (Wed 5.5.)</a:t>
            </a:r>
            <a:r>
              <a:rPr lang="en-US" sz="1300" dirty="0"/>
              <a:t> </a:t>
            </a:r>
          </a:p>
          <a:p>
            <a:pPr lvl="1"/>
            <a:r>
              <a:rPr lang="en-US" sz="1300" dirty="0"/>
              <a:t>Advanced segmentation: Machine learning with </a:t>
            </a:r>
            <a:r>
              <a:rPr lang="en-US" sz="1300" dirty="0" err="1"/>
              <a:t>Ilastik</a:t>
            </a:r>
            <a:endParaRPr lang="en-US" sz="1300" dirty="0"/>
          </a:p>
          <a:p>
            <a:pPr lvl="1"/>
            <a:r>
              <a:rPr lang="en-US" sz="1300" dirty="0"/>
              <a:t>IJ Macro (start)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4 (Thu 6.5.) </a:t>
            </a:r>
          </a:p>
          <a:p>
            <a:pPr lvl="1"/>
            <a:r>
              <a:rPr lang="en-US" sz="1300" dirty="0"/>
              <a:t>IJ Macro (cont’d)</a:t>
            </a:r>
          </a:p>
          <a:p>
            <a:pPr lvl="1"/>
            <a:r>
              <a:rPr lang="en-US" sz="1300" dirty="0"/>
              <a:t>3D data: visualization and analysis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5 (Fri 7.5.) </a:t>
            </a:r>
          </a:p>
          <a:p>
            <a:pPr lvl="1"/>
            <a:r>
              <a:rPr lang="en-DE" sz="1300" dirty="0"/>
              <a:t>Image registration, image stitching</a:t>
            </a:r>
          </a:p>
          <a:p>
            <a:pPr lvl="1"/>
            <a:r>
              <a:rPr lang="en-DE" sz="1300" dirty="0"/>
              <a:t>Time sequence analysis and tracking </a:t>
            </a:r>
          </a:p>
          <a:p>
            <a:pPr lvl="1"/>
            <a:r>
              <a:rPr lang="en-US" sz="1300" dirty="0"/>
              <a:t>Good practices</a:t>
            </a:r>
            <a:endParaRPr lang="en-DE" sz="1300" dirty="0"/>
          </a:p>
        </p:txBody>
      </p:sp>
    </p:spTree>
    <p:extLst>
      <p:ext uri="{BB962C8B-B14F-4D97-AF65-F5344CB8AC3E}">
        <p14:creationId xmlns:p14="http://schemas.microsoft.com/office/powerpoint/2010/main" val="155824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1F497D">
                    <a:lumMod val="75000"/>
                  </a:srgbClr>
                </a:solidFill>
              </a:rPr>
              <a:t>Subtract Background in Fiji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DD22FB-5400-D74E-B74C-BB3F43EDC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1084637"/>
            <a:ext cx="4162601" cy="396737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8D45D-4762-B845-A8D6-BD4D14FEA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664" y="4460520"/>
            <a:ext cx="2731238" cy="2427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73B6E1-6DBB-F041-8248-E48BA17F1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36" y="1168323"/>
            <a:ext cx="3075497" cy="2945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98FC9-E3BB-8748-AE7B-75BAEA087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82" y="3850862"/>
            <a:ext cx="3075497" cy="29454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78A131F-AFAC-F240-B8A6-9E560601BB0C}"/>
              </a:ext>
            </a:extLst>
          </p:cNvPr>
          <p:cNvSpPr/>
          <p:nvPr/>
        </p:nvSpPr>
        <p:spPr>
          <a:xfrm>
            <a:off x="3125973" y="5874797"/>
            <a:ext cx="1769911" cy="15740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70A47-BECE-8647-B936-46CB41FDC75D}"/>
              </a:ext>
            </a:extLst>
          </p:cNvPr>
          <p:cNvSpPr txBox="1"/>
          <p:nvPr/>
        </p:nvSpPr>
        <p:spPr>
          <a:xfrm>
            <a:off x="639050" y="5615859"/>
            <a:ext cx="2385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&gt; radius of largest object to be detected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DFFFF3-630C-D24E-AA88-1128A7529991}"/>
              </a:ext>
            </a:extLst>
          </p:cNvPr>
          <p:cNvCxnSpPr>
            <a:cxnSpLocks/>
          </p:cNvCxnSpPr>
          <p:nvPr/>
        </p:nvCxnSpPr>
        <p:spPr>
          <a:xfrm flipH="1">
            <a:off x="2215405" y="5141332"/>
            <a:ext cx="895969" cy="53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B08E3-9CA9-8D4A-9244-A9A181A00F2A}"/>
              </a:ext>
            </a:extLst>
          </p:cNvPr>
          <p:cNvGrpSpPr/>
          <p:nvPr/>
        </p:nvGrpSpPr>
        <p:grpSpPr>
          <a:xfrm>
            <a:off x="3125973" y="5390717"/>
            <a:ext cx="1769911" cy="157405"/>
            <a:chOff x="3125973" y="5390717"/>
            <a:chExt cx="1769911" cy="1574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B435AC-B271-FA48-B077-9388E9411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2283" y="5421463"/>
              <a:ext cx="122981" cy="11614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B4D69E-9F21-894C-B7DD-2BD898DF385B}"/>
                </a:ext>
              </a:extLst>
            </p:cNvPr>
            <p:cNvSpPr/>
            <p:nvPr/>
          </p:nvSpPr>
          <p:spPr>
            <a:xfrm>
              <a:off x="3125973" y="5390717"/>
              <a:ext cx="1769911" cy="15740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5B2F84-8DE6-E244-80F8-0E10EE95FA1D}"/>
              </a:ext>
            </a:extLst>
          </p:cNvPr>
          <p:cNvSpPr txBox="1"/>
          <p:nvPr/>
        </p:nvSpPr>
        <p:spPr>
          <a:xfrm>
            <a:off x="203315" y="1833260"/>
            <a:ext cx="2160240" cy="10310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In Fiji:</a:t>
            </a:r>
          </a:p>
          <a:p>
            <a:endParaRPr lang="en-US" sz="700" dirty="0">
              <a:solidFill>
                <a:srgbClr val="17375E"/>
              </a:solidFill>
            </a:endParaRPr>
          </a:p>
          <a:p>
            <a:r>
              <a:rPr lang="en-US" i="1" dirty="0">
                <a:solidFill>
                  <a:srgbClr val="17375E"/>
                </a:solidFill>
              </a:rPr>
              <a:t>Process</a:t>
            </a:r>
            <a:r>
              <a:rPr lang="en-US" dirty="0">
                <a:solidFill>
                  <a:srgbClr val="17375E"/>
                </a:solidFill>
              </a:rPr>
              <a:t> &gt; </a:t>
            </a:r>
            <a:r>
              <a:rPr lang="en-US" i="1" dirty="0">
                <a:solidFill>
                  <a:srgbClr val="17375E"/>
                </a:solidFill>
              </a:rPr>
              <a:t>Subtract Background …</a:t>
            </a:r>
          </a:p>
        </p:txBody>
      </p:sp>
    </p:spTree>
    <p:extLst>
      <p:ext uri="{BB962C8B-B14F-4D97-AF65-F5344CB8AC3E}">
        <p14:creationId xmlns:p14="http://schemas.microsoft.com/office/powerpoint/2010/main" val="78143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Thresholding is used to create a </a:t>
            </a:r>
            <a:r>
              <a:rPr lang="en-US" sz="1800" b="1" dirty="0"/>
              <a:t>mask of foreground objects</a:t>
            </a:r>
            <a:r>
              <a:rPr lang="en-US" sz="1800" dirty="0"/>
              <a:t> in an image.</a:t>
            </a:r>
          </a:p>
          <a:p>
            <a:r>
              <a:rPr lang="en-US" sz="1800" dirty="0"/>
              <a:t>It is the simplest form of segmentation.</a:t>
            </a:r>
          </a:p>
          <a:p>
            <a:r>
              <a:rPr lang="en-US" sz="1800" dirty="0"/>
              <a:t>In FIJI menu, </a:t>
            </a:r>
            <a:r>
              <a:rPr lang="en-US" sz="1800" i="1" dirty="0"/>
              <a:t> Image &gt; Adjust &gt; Threshold </a:t>
            </a:r>
            <a:r>
              <a:rPr lang="en-US" sz="1800" dirty="0"/>
              <a:t>or </a:t>
            </a:r>
            <a:r>
              <a:rPr lang="en-US" sz="1800" i="1" dirty="0"/>
              <a:t> </a:t>
            </a:r>
            <a:r>
              <a:rPr lang="en-US" sz="1800" i="1" dirty="0" err="1"/>
              <a:t>Cmd</a:t>
            </a:r>
            <a:r>
              <a:rPr lang="en-US" sz="1800" i="1" dirty="0"/>
              <a:t> + shift + T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A750D9-299B-6C45-8C26-1291820878A6}"/>
              </a:ext>
            </a:extLst>
          </p:cNvPr>
          <p:cNvSpPr/>
          <p:nvPr/>
        </p:nvSpPr>
        <p:spPr>
          <a:xfrm>
            <a:off x="625070" y="5329945"/>
            <a:ext cx="2338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Always use an </a:t>
            </a:r>
            <a:r>
              <a:rPr lang="en-US" b="1" dirty="0">
                <a:solidFill>
                  <a:srgbClr val="17375E"/>
                </a:solidFill>
              </a:rPr>
              <a:t>automatic method </a:t>
            </a:r>
            <a:r>
              <a:rPr lang="en-US" dirty="0">
                <a:solidFill>
                  <a:srgbClr val="17375E"/>
                </a:solidFill>
              </a:rPr>
              <a:t>for threshold selection</a:t>
            </a:r>
          </a:p>
          <a:p>
            <a:r>
              <a:rPr lang="en-US" dirty="0">
                <a:solidFill>
                  <a:srgbClr val="17375E"/>
                </a:solidFill>
              </a:rPr>
              <a:t>-&gt; </a:t>
            </a:r>
            <a:r>
              <a:rPr lang="en-US" b="1" dirty="0">
                <a:solidFill>
                  <a:srgbClr val="17375E"/>
                </a:solidFill>
              </a:rPr>
              <a:t>reproducibility</a:t>
            </a:r>
            <a:r>
              <a:rPr lang="en-US" dirty="0">
                <a:solidFill>
                  <a:srgbClr val="17375E"/>
                </a:solidFill>
              </a:rPr>
              <a:t>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07674C5-1E91-7E48-A1D0-2E4D8EC59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037" y="2845583"/>
            <a:ext cx="1855056" cy="227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5E70D44-0375-A644-AA07-68635D61D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74" y="2845583"/>
            <a:ext cx="1855368" cy="227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FFAF4F-3A11-AB40-9B62-A797D3ED2FA2}"/>
              </a:ext>
            </a:extLst>
          </p:cNvPr>
          <p:cNvSpPr/>
          <p:nvPr/>
        </p:nvSpPr>
        <p:spPr>
          <a:xfrm>
            <a:off x="3471295" y="5948527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Switching dark background inverts the selection.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1B759-87C2-E64E-8904-B0B70746F5C9}"/>
              </a:ext>
            </a:extLst>
          </p:cNvPr>
          <p:cNvSpPr/>
          <p:nvPr/>
        </p:nvSpPr>
        <p:spPr>
          <a:xfrm>
            <a:off x="5757862" y="5560778"/>
            <a:ext cx="2401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17375E"/>
                </a:solidFill>
              </a:rPr>
              <a:t>Apply creates a mask.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A01104-373A-6546-B0FB-DCFB5AA7E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540" y="2752683"/>
            <a:ext cx="2787398" cy="267700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76F0C4-9FAC-BA4B-94C6-322446758FB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695541" y="4456386"/>
            <a:ext cx="1299754" cy="1492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8CBFF9-5340-BC48-A1C7-2F6C1798173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388448" y="4799072"/>
            <a:ext cx="2570128" cy="761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60BAF3-D5F5-C544-8D7F-2F31D6A5F881}"/>
              </a:ext>
            </a:extLst>
          </p:cNvPr>
          <p:cNvCxnSpPr>
            <a:cxnSpLocks/>
          </p:cNvCxnSpPr>
          <p:nvPr/>
        </p:nvCxnSpPr>
        <p:spPr>
          <a:xfrm flipV="1">
            <a:off x="2426833" y="4151665"/>
            <a:ext cx="1229745" cy="15047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9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22EE-DB06-DE4F-ACD2-4A35FBAA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Demo/Hands-on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DF3BE-12CE-7246-80CF-8F650CE1E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Importance of preprocessing before thresholding </a:t>
            </a:r>
          </a:p>
          <a:p>
            <a:r>
              <a:rPr lang="en-US" dirty="0"/>
              <a:t>Remember: </a:t>
            </a:r>
            <a:r>
              <a:rPr lang="en-US" i="1" dirty="0"/>
              <a:t>Garbage in, garbage out!</a:t>
            </a:r>
          </a:p>
          <a:p>
            <a:endParaRPr lang="en-US" dirty="0"/>
          </a:p>
          <a:p>
            <a:r>
              <a:rPr lang="en-US" dirty="0"/>
              <a:t>Activity: Threshold image with and without background subtraction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253DFB3-2C89-1C46-86FE-98DB8348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29" y="3294252"/>
            <a:ext cx="3319641" cy="31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3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878B-9A09-C544-A5A1-8E12CDF2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B8E2-7A05-8841-AA69-78453859E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thresholding methods compute the threshold based on the image </a:t>
            </a:r>
            <a:r>
              <a:rPr lang="en-US" b="1" dirty="0"/>
              <a:t>histogram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Otsu method</a:t>
            </a:r>
            <a:r>
              <a:rPr lang="en-US" dirty="0"/>
              <a:t>:</a:t>
            </a:r>
          </a:p>
          <a:p>
            <a:pPr lvl="1"/>
            <a:r>
              <a:rPr lang="en-GB" dirty="0"/>
              <a:t>Maximize the variance between the two classes of pixels, which are separated by the threshold. </a:t>
            </a:r>
          </a:p>
          <a:p>
            <a:pPr lvl="1"/>
            <a:r>
              <a:rPr lang="en-GB" dirty="0"/>
              <a:t>Equivalent: Minimize the variance with each class.</a:t>
            </a:r>
          </a:p>
          <a:p>
            <a:pPr marL="457200" lvl="1" indent="0">
              <a:buNone/>
            </a:pPr>
            <a:r>
              <a:rPr lang="en-GB" dirty="0"/>
              <a:t>-&gt; Works well for bimodal distributions.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7B1ED1-77F0-5A49-9AFC-2CFFD6081D46}"/>
              </a:ext>
            </a:extLst>
          </p:cNvPr>
          <p:cNvSpPr/>
          <p:nvPr/>
        </p:nvSpPr>
        <p:spPr>
          <a:xfrm>
            <a:off x="1847172" y="6458198"/>
            <a:ext cx="7116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https://scikit-image.org/docs/0.10.x/auto_examples/plot_otsu.html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C6C29-7F50-B845-B4B8-6727E9C0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72" y="4362677"/>
            <a:ext cx="5254453" cy="19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Choosing the thresholding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3398"/>
            <a:ext cx="8229600" cy="4704095"/>
          </a:xfrm>
        </p:spPr>
        <p:txBody>
          <a:bodyPr>
            <a:normAutofit/>
          </a:bodyPr>
          <a:lstStyle/>
          <a:p>
            <a:r>
              <a:rPr lang="en-US" sz="1800" dirty="0"/>
              <a:t>It is easy to </a:t>
            </a:r>
            <a:r>
              <a:rPr lang="en-US" sz="1800" b="1" dirty="0"/>
              <a:t>compare</a:t>
            </a:r>
            <a:r>
              <a:rPr lang="en-US" sz="1800" dirty="0"/>
              <a:t> all automatic </a:t>
            </a:r>
            <a:r>
              <a:rPr lang="en-US" sz="1800" b="1" dirty="0"/>
              <a:t>thresholding methods </a:t>
            </a:r>
            <a:r>
              <a:rPr lang="en-US" sz="1800" dirty="0"/>
              <a:t>in Fiji. </a:t>
            </a:r>
          </a:p>
          <a:p>
            <a:r>
              <a:rPr lang="en-US" sz="1800" dirty="0"/>
              <a:t>In FIJI, </a:t>
            </a:r>
            <a:r>
              <a:rPr lang="en-US" sz="1800" i="1" dirty="0"/>
              <a:t>Image &gt; Adjust &gt; Auto threshold </a:t>
            </a:r>
            <a:r>
              <a:rPr lang="en-US" sz="1800" dirty="0"/>
              <a:t>with </a:t>
            </a:r>
            <a:r>
              <a:rPr lang="en-US" sz="1800" i="1" dirty="0"/>
              <a:t>try all </a:t>
            </a:r>
            <a:r>
              <a:rPr lang="en-US" sz="1800" dirty="0"/>
              <a:t>checked.</a:t>
            </a:r>
          </a:p>
          <a:p>
            <a:r>
              <a:rPr lang="en-US" sz="1800" dirty="0"/>
              <a:t>Before picking your method, test it on a few of your images.</a:t>
            </a:r>
          </a:p>
          <a:p>
            <a:pPr marL="0" indent="0">
              <a:buNone/>
            </a:pPr>
            <a:endParaRPr lang="en-US" sz="1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775FD-FBF8-604B-9CA5-F9C980B6E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" t="596" r="1231" b="978"/>
          <a:stretch/>
        </p:blipFill>
        <p:spPr>
          <a:xfrm>
            <a:off x="1112713" y="2478147"/>
            <a:ext cx="2149475" cy="2581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4D35A-CA3C-124A-8182-4ED3BA53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959" y="2305411"/>
            <a:ext cx="3018207" cy="29267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A8E649-EC80-C844-A587-EE4F26B3B5C2}"/>
              </a:ext>
            </a:extLst>
          </p:cNvPr>
          <p:cNvCxnSpPr>
            <a:cxnSpLocks/>
          </p:cNvCxnSpPr>
          <p:nvPr/>
        </p:nvCxnSpPr>
        <p:spPr>
          <a:xfrm flipV="1">
            <a:off x="3456674" y="3768785"/>
            <a:ext cx="7933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EA1BFF-0293-F947-A967-C8E119CA30FB}"/>
              </a:ext>
            </a:extLst>
          </p:cNvPr>
          <p:cNvSpPr txBox="1"/>
          <p:nvPr/>
        </p:nvSpPr>
        <p:spPr>
          <a:xfrm>
            <a:off x="7645238" y="3209552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Montage </a:t>
            </a:r>
          </a:p>
          <a:p>
            <a:r>
              <a:rPr lang="en-US" sz="1400" dirty="0"/>
              <a:t>of outputs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55D02-54B6-5E4E-BD6F-F0CD25C4EAA3}"/>
              </a:ext>
            </a:extLst>
          </p:cNvPr>
          <p:cNvSpPr/>
          <p:nvPr/>
        </p:nvSpPr>
        <p:spPr>
          <a:xfrm>
            <a:off x="457200" y="5505005"/>
            <a:ext cx="85081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7375E"/>
                </a:solidFill>
              </a:rPr>
              <a:t>Side note: Local thresholding: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This is a method where the </a:t>
            </a:r>
            <a:r>
              <a:rPr lang="en-US" sz="1600" b="1" dirty="0">
                <a:solidFill>
                  <a:srgbClr val="17375E"/>
                </a:solidFill>
              </a:rPr>
              <a:t>threshold value is not global but changes locally</a:t>
            </a:r>
            <a:r>
              <a:rPr lang="en-US" sz="1600" dirty="0">
                <a:solidFill>
                  <a:srgbClr val="17375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375E"/>
                </a:solidFill>
              </a:rPr>
              <a:t>The threshold at each pixel is computed based on the intensity in its local surrounding.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17375E"/>
                </a:solidFill>
              </a:rPr>
              <a:t>Image &gt; Adjust &gt; Auto local threshold</a:t>
            </a:r>
            <a:r>
              <a:rPr lang="en-US" sz="1600" dirty="0">
                <a:solidFill>
                  <a:srgbClr val="17375E"/>
                </a:solidFill>
              </a:rPr>
              <a:t>: Compare methods.</a:t>
            </a:r>
          </a:p>
        </p:txBody>
      </p:sp>
    </p:spTree>
    <p:extLst>
      <p:ext uri="{BB962C8B-B14F-4D97-AF65-F5344CB8AC3E}">
        <p14:creationId xmlns:p14="http://schemas.microsoft.com/office/powerpoint/2010/main" val="305465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95CB72-5F3C-8746-B6E1-D6EAAFC6535A}"/>
              </a:ext>
            </a:extLst>
          </p:cNvPr>
          <p:cNvSpPr/>
          <p:nvPr/>
        </p:nvSpPr>
        <p:spPr>
          <a:xfrm>
            <a:off x="4448288" y="3001383"/>
            <a:ext cx="2786230" cy="28722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6EB4F3-33FF-654F-B02F-CCC8A9FD1814}"/>
              </a:ext>
            </a:extLst>
          </p:cNvPr>
          <p:cNvSpPr/>
          <p:nvPr/>
        </p:nvSpPr>
        <p:spPr>
          <a:xfrm>
            <a:off x="1043492" y="3001383"/>
            <a:ext cx="2786230" cy="28722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C6828-4042-9D46-965C-E2E7CB73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6800D-8169-954A-B62A-C0672B31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007" y="3774115"/>
            <a:ext cx="17272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D5860-949D-A84D-B1F9-58BFF1AAF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692" y="3761415"/>
            <a:ext cx="1765300" cy="195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DEF3C-9605-FA42-ACAD-9C689DFB034E}"/>
              </a:ext>
            </a:extLst>
          </p:cNvPr>
          <p:cNvSpPr txBox="1"/>
          <p:nvPr/>
        </p:nvSpPr>
        <p:spPr>
          <a:xfrm>
            <a:off x="2277749" y="32443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D115D-158F-EA4A-BDE2-B6468BC4A7B1}"/>
              </a:ext>
            </a:extLst>
          </p:cNvPr>
          <p:cNvSpPr txBox="1"/>
          <p:nvPr/>
        </p:nvSpPr>
        <p:spPr>
          <a:xfrm>
            <a:off x="5569145" y="32604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19A686-DACA-B142-8D21-F7C5A11D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992" y="251988"/>
            <a:ext cx="1752600" cy="19939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E5BA78-765D-094F-AA35-B967A86CCBB2}"/>
              </a:ext>
            </a:extLst>
          </p:cNvPr>
          <p:cNvSpPr txBox="1">
            <a:spLocks/>
          </p:cNvSpPr>
          <p:nvPr/>
        </p:nvSpPr>
        <p:spPr>
          <a:xfrm>
            <a:off x="457200" y="1422068"/>
            <a:ext cx="5524052" cy="1170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/>
              <a:t>We have applied two thresholding methods on the image on right and the results are below. </a:t>
            </a:r>
          </a:p>
          <a:p>
            <a:pPr>
              <a:lnSpc>
                <a:spcPct val="150000"/>
              </a:lnSpc>
            </a:pPr>
            <a:r>
              <a:rPr lang="en-US"/>
              <a:t>Which method/solution do you think is better?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39AF5-3441-7645-B581-C075A8277368}"/>
              </a:ext>
            </a:extLst>
          </p:cNvPr>
          <p:cNvSpPr txBox="1"/>
          <p:nvPr/>
        </p:nvSpPr>
        <p:spPr>
          <a:xfrm>
            <a:off x="7369897" y="22232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77972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Postprocessing: Mask cleanup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3485E-E40D-F94B-9F5C-FEF6DC00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13" y="1379579"/>
            <a:ext cx="2117413" cy="2427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C92F66-1359-CF44-B1CE-F9058FBBE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118" y="2568723"/>
            <a:ext cx="2132102" cy="2437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CE1A5-B101-6146-A74A-9D10F94B8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890" y="3728653"/>
            <a:ext cx="2161797" cy="24637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E5FF5F-2C49-7142-88B8-EF8AB849863F}"/>
              </a:ext>
            </a:extLst>
          </p:cNvPr>
          <p:cNvSpPr txBox="1">
            <a:spLocks/>
          </p:cNvSpPr>
          <p:nvPr/>
        </p:nvSpPr>
        <p:spPr>
          <a:xfrm>
            <a:off x="637254" y="1866330"/>
            <a:ext cx="4042792" cy="514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/>
              <a:t>Process &gt; Binary &gt; Fill holes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5289CC-0EA0-4943-B52E-EF18D7317594}"/>
              </a:ext>
            </a:extLst>
          </p:cNvPr>
          <p:cNvSpPr txBox="1">
            <a:spLocks/>
          </p:cNvSpPr>
          <p:nvPr/>
        </p:nvSpPr>
        <p:spPr>
          <a:xfrm>
            <a:off x="637254" y="3519979"/>
            <a:ext cx="4042792" cy="782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/>
              <a:t>Process &gt; Binary &gt; Watershed</a:t>
            </a:r>
            <a:br>
              <a:rPr lang="en-US" sz="1800" i="1"/>
            </a:br>
            <a:r>
              <a:rPr lang="en-US" sz="1800"/>
              <a:t>(split objects)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ADCFD6-2595-8040-886F-83029013E5A1}"/>
              </a:ext>
            </a:extLst>
          </p:cNvPr>
          <p:cNvSpPr txBox="1">
            <a:spLocks/>
          </p:cNvSpPr>
          <p:nvPr/>
        </p:nvSpPr>
        <p:spPr>
          <a:xfrm>
            <a:off x="637254" y="5147463"/>
            <a:ext cx="4042792" cy="79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/>
              <a:t>Process &gt; Binary &gt; Open [then] Close</a:t>
            </a:r>
            <a:br>
              <a:rPr lang="en-US" sz="1800" i="1"/>
            </a:br>
            <a:r>
              <a:rPr lang="en-US" sz="1800"/>
              <a:t>(remove small objects)</a:t>
            </a:r>
          </a:p>
        </p:txBody>
      </p:sp>
    </p:spTree>
    <p:extLst>
      <p:ext uri="{BB962C8B-B14F-4D97-AF65-F5344CB8AC3E}">
        <p14:creationId xmlns:p14="http://schemas.microsoft.com/office/powerpoint/2010/main" val="53103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/>
              <a:t>Postprocessing: Binary Watershed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EAEA766-3AB1-0941-8122-0C2263734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421" y="1624482"/>
            <a:ext cx="1389028" cy="179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DFF46BC-71E3-D242-B587-15B79E23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09" y="1545889"/>
            <a:ext cx="1405865" cy="177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0AD00B1-4AFC-D74D-8069-DCA871B0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63" y="3955664"/>
            <a:ext cx="1473212" cy="18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DE7F87C-C3F4-7B45-8EC8-4150C2E5F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65" y="3952345"/>
            <a:ext cx="1380610" cy="181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30B4C3B-BECB-9149-A243-4027C9FDA49A}"/>
              </a:ext>
            </a:extLst>
          </p:cNvPr>
          <p:cNvSpPr/>
          <p:nvPr/>
        </p:nvSpPr>
        <p:spPr>
          <a:xfrm>
            <a:off x="4215663" y="3279002"/>
            <a:ext cx="1478259" cy="605577"/>
          </a:xfrm>
          <a:prstGeom prst="rightArrow">
            <a:avLst>
              <a:gd name="adj1" fmla="val 70800"/>
              <a:gd name="adj2" fmla="val 48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Watershed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E853F-25F3-5744-893C-9081D9009626}"/>
              </a:ext>
            </a:extLst>
          </p:cNvPr>
          <p:cNvSpPr txBox="1"/>
          <p:nvPr/>
        </p:nvSpPr>
        <p:spPr>
          <a:xfrm>
            <a:off x="1411492" y="603156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Split touching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Model: Objects are roundish and touch at a “thin neck”.</a:t>
            </a:r>
          </a:p>
        </p:txBody>
      </p:sp>
    </p:spTree>
    <p:extLst>
      <p:ext uri="{BB962C8B-B14F-4D97-AF65-F5344CB8AC3E}">
        <p14:creationId xmlns:p14="http://schemas.microsoft.com/office/powerpoint/2010/main" val="9664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65F2A-38C0-4722-8D17-87A1C17F2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7" t="37795" r="40611" b="22197"/>
          <a:stretch/>
        </p:blipFill>
        <p:spPr>
          <a:xfrm>
            <a:off x="320544" y="3199278"/>
            <a:ext cx="1990714" cy="210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DEE81-3D7D-4879-81F3-42F3AA915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7" t="37796" r="40611" b="22196"/>
          <a:stretch/>
        </p:blipFill>
        <p:spPr>
          <a:xfrm>
            <a:off x="2388575" y="3199278"/>
            <a:ext cx="1990712" cy="210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87440-8EE2-47A2-AEC9-02BCF9B3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Watershed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F435-749D-411D-8643-FFE2BCF195B2}"/>
              </a:ext>
            </a:extLst>
          </p:cNvPr>
          <p:cNvSpPr txBox="1"/>
          <p:nvPr/>
        </p:nvSpPr>
        <p:spPr>
          <a:xfrm>
            <a:off x="320541" y="5423620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Binary segmentation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9B8D5-C755-41BD-A989-C1D202C100BC}"/>
              </a:ext>
            </a:extLst>
          </p:cNvPr>
          <p:cNvSpPr txBox="1"/>
          <p:nvPr/>
        </p:nvSpPr>
        <p:spPr>
          <a:xfrm>
            <a:off x="2388573" y="5423618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Distance map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4F8F5A-800E-4BB2-AE07-702A21E9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26741" y="1810114"/>
            <a:ext cx="714375" cy="19907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39DA5E-CF9C-412D-9A16-10D23FF2C885}"/>
              </a:ext>
            </a:extLst>
          </p:cNvPr>
          <p:cNvSpPr/>
          <p:nvPr/>
        </p:nvSpPr>
        <p:spPr>
          <a:xfrm rot="2626254">
            <a:off x="2518629" y="2402744"/>
            <a:ext cx="759484" cy="184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450A4E-B641-44F2-9CFA-86673797A045}"/>
              </a:ext>
            </a:extLst>
          </p:cNvPr>
          <p:cNvSpPr/>
          <p:nvPr/>
        </p:nvSpPr>
        <p:spPr>
          <a:xfrm rot="3516679">
            <a:off x="2896437" y="2324533"/>
            <a:ext cx="566078" cy="458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9F199A-53B8-4FA8-9294-B004C0A8FA52}"/>
              </a:ext>
            </a:extLst>
          </p:cNvPr>
          <p:cNvSpPr/>
          <p:nvPr/>
        </p:nvSpPr>
        <p:spPr>
          <a:xfrm rot="6630606">
            <a:off x="3325744" y="2230183"/>
            <a:ext cx="517724" cy="618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C74CE-0585-4F29-ABDF-1338B8CB2CA5}"/>
              </a:ext>
            </a:extLst>
          </p:cNvPr>
          <p:cNvSpPr/>
          <p:nvPr/>
        </p:nvSpPr>
        <p:spPr>
          <a:xfrm rot="7846546">
            <a:off x="3621796" y="2095740"/>
            <a:ext cx="517724" cy="618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B88BD6F2-E1FC-46B5-8DC0-ED08F3D24BC0}"/>
              </a:ext>
            </a:extLst>
          </p:cNvPr>
          <p:cNvSpPr/>
          <p:nvPr/>
        </p:nvSpPr>
        <p:spPr>
          <a:xfrm>
            <a:off x="3114018" y="1813322"/>
            <a:ext cx="1140342" cy="405131"/>
          </a:xfrm>
          <a:prstGeom prst="cloudCallout">
            <a:avLst>
              <a:gd name="adj1" fmla="val -29924"/>
              <a:gd name="adj2" fmla="val 105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A7284377-D34C-4F9F-8217-72183541E396}"/>
              </a:ext>
            </a:extLst>
          </p:cNvPr>
          <p:cNvSpPr/>
          <p:nvPr/>
        </p:nvSpPr>
        <p:spPr>
          <a:xfrm>
            <a:off x="3114018" y="1818520"/>
            <a:ext cx="1140342" cy="405131"/>
          </a:xfrm>
          <a:prstGeom prst="cloudCallout">
            <a:avLst>
              <a:gd name="adj1" fmla="val -5448"/>
              <a:gd name="adj2" fmla="val 107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hought Bubble: Cloud 24">
            <a:extLst>
              <a:ext uri="{FF2B5EF4-FFF2-40B4-BE49-F238E27FC236}">
                <a16:creationId xmlns:a16="http://schemas.microsoft.com/office/drawing/2014/main" id="{2DC9AA7A-A0DE-4A2F-8D81-C985B5D462C0}"/>
              </a:ext>
            </a:extLst>
          </p:cNvPr>
          <p:cNvSpPr/>
          <p:nvPr/>
        </p:nvSpPr>
        <p:spPr>
          <a:xfrm>
            <a:off x="3114018" y="1823719"/>
            <a:ext cx="1140342" cy="405131"/>
          </a:xfrm>
          <a:prstGeom prst="cloudCallout">
            <a:avLst>
              <a:gd name="adj1" fmla="val 26720"/>
              <a:gd name="adj2" fmla="val 103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F07BBA-4323-4FE7-AC3A-97215F49CBC6}"/>
              </a:ext>
            </a:extLst>
          </p:cNvPr>
          <p:cNvSpPr/>
          <p:nvPr/>
        </p:nvSpPr>
        <p:spPr>
          <a:xfrm>
            <a:off x="3522738" y="2795043"/>
            <a:ext cx="313725" cy="909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860540-E622-444C-9D49-AAE1436A0728}"/>
              </a:ext>
            </a:extLst>
          </p:cNvPr>
          <p:cNvSpPr/>
          <p:nvPr/>
        </p:nvSpPr>
        <p:spPr>
          <a:xfrm>
            <a:off x="3869869" y="2751072"/>
            <a:ext cx="254522" cy="90948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EC1F1F-22D7-45EB-B140-3A400DCE6CE1}"/>
              </a:ext>
            </a:extLst>
          </p:cNvPr>
          <p:cNvSpPr/>
          <p:nvPr/>
        </p:nvSpPr>
        <p:spPr>
          <a:xfrm>
            <a:off x="3056485" y="2807582"/>
            <a:ext cx="254522" cy="90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66ED71-568B-414D-9430-7511831813A5}"/>
              </a:ext>
            </a:extLst>
          </p:cNvPr>
          <p:cNvSpPr/>
          <p:nvPr/>
        </p:nvSpPr>
        <p:spPr>
          <a:xfrm>
            <a:off x="3407237" y="2745479"/>
            <a:ext cx="450186" cy="909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622544-12B2-4B2F-AE7F-B098B4E73DFA}"/>
              </a:ext>
            </a:extLst>
          </p:cNvPr>
          <p:cNvSpPr/>
          <p:nvPr/>
        </p:nvSpPr>
        <p:spPr>
          <a:xfrm>
            <a:off x="3852408" y="2730278"/>
            <a:ext cx="254522" cy="90948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D3458B-15A9-4828-98EB-B7B8A0087062}"/>
              </a:ext>
            </a:extLst>
          </p:cNvPr>
          <p:cNvSpPr/>
          <p:nvPr/>
        </p:nvSpPr>
        <p:spPr>
          <a:xfrm>
            <a:off x="2974522" y="2748512"/>
            <a:ext cx="428462" cy="90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97EABB-8D4E-4152-A055-1B047F337625}"/>
              </a:ext>
            </a:extLst>
          </p:cNvPr>
          <p:cNvSpPr/>
          <p:nvPr/>
        </p:nvSpPr>
        <p:spPr>
          <a:xfrm>
            <a:off x="3410754" y="2448282"/>
            <a:ext cx="438133" cy="2995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2E50B5-903D-40BC-937C-DF3E144A88C3}"/>
              </a:ext>
            </a:extLst>
          </p:cNvPr>
          <p:cNvSpPr/>
          <p:nvPr/>
        </p:nvSpPr>
        <p:spPr>
          <a:xfrm>
            <a:off x="3855926" y="2447809"/>
            <a:ext cx="472406" cy="284825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FE4FA3-35F9-4CFB-82D6-BC548AFAF065}"/>
              </a:ext>
            </a:extLst>
          </p:cNvPr>
          <p:cNvSpPr/>
          <p:nvPr/>
        </p:nvSpPr>
        <p:spPr>
          <a:xfrm>
            <a:off x="2707927" y="2448282"/>
            <a:ext cx="698576" cy="302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D9EA12-7705-4392-A098-D398F00C6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01" b="99225" l="1868" r="96121">
                        <a14:foregroundMark x1="2155" y1="3101" x2="19253" y2="18605"/>
                        <a14:foregroundMark x1="19253" y1="18605" x2="26868" y2="39535"/>
                        <a14:foregroundMark x1="4310" y1="68605" x2="24138" y2="90698"/>
                        <a14:foregroundMark x1="24138" y1="90698" x2="71983" y2="99225"/>
                        <a14:foregroundMark x1="71983" y1="99225" x2="89943" y2="92248"/>
                        <a14:foregroundMark x1="89943" y1="92248" x2="96121" y2="46899"/>
                        <a14:foregroundMark x1="96121" y1="46899" x2="83333" y2="60853"/>
                        <a14:foregroundMark x1="2299" y1="96512" x2="37069" y2="99225"/>
                        <a14:foregroundMark x1="37069" y1="99225" x2="50862" y2="93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557" y="2445507"/>
            <a:ext cx="2018744" cy="7483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02FCA8-C17F-4E1D-BE8E-DB2049EF00DE}"/>
              </a:ext>
            </a:extLst>
          </p:cNvPr>
          <p:cNvSpPr/>
          <p:nvPr/>
        </p:nvSpPr>
        <p:spPr>
          <a:xfrm>
            <a:off x="3075383" y="2847525"/>
            <a:ext cx="107487" cy="1180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CF7003-2A02-475B-B83F-2BE5DAEF3C37}"/>
              </a:ext>
            </a:extLst>
          </p:cNvPr>
          <p:cNvSpPr/>
          <p:nvPr/>
        </p:nvSpPr>
        <p:spPr>
          <a:xfrm>
            <a:off x="3723581" y="2839154"/>
            <a:ext cx="107487" cy="1180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94B796-519A-488E-B6A5-DEACAE49D149}"/>
              </a:ext>
            </a:extLst>
          </p:cNvPr>
          <p:cNvSpPr/>
          <p:nvPr/>
        </p:nvSpPr>
        <p:spPr>
          <a:xfrm>
            <a:off x="3890828" y="2777403"/>
            <a:ext cx="107487" cy="118047"/>
          </a:xfrm>
          <a:prstGeom prst="ellipse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C007D6-FFEF-467B-BABC-BAD0EFB9507C}"/>
              </a:ext>
            </a:extLst>
          </p:cNvPr>
          <p:cNvCxnSpPr/>
          <p:nvPr/>
        </p:nvCxnSpPr>
        <p:spPr>
          <a:xfrm flipV="1">
            <a:off x="3405189" y="2448282"/>
            <a:ext cx="0" cy="2971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F96104-2DB5-4B16-8AC8-E3064295C611}"/>
              </a:ext>
            </a:extLst>
          </p:cNvPr>
          <p:cNvCxnSpPr/>
          <p:nvPr/>
        </p:nvCxnSpPr>
        <p:spPr>
          <a:xfrm flipV="1">
            <a:off x="3852407" y="2448282"/>
            <a:ext cx="0" cy="2971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EF6A18-6A1D-DA4A-B628-B12A4769ABD0}"/>
              </a:ext>
            </a:extLst>
          </p:cNvPr>
          <p:cNvSpPr txBox="1"/>
          <p:nvPr/>
        </p:nvSpPr>
        <p:spPr>
          <a:xfrm>
            <a:off x="6691256" y="6515596"/>
            <a:ext cx="2267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courtesy: Robert </a:t>
            </a:r>
            <a:r>
              <a:rPr lang="en-US" sz="1400" dirty="0" err="1"/>
              <a:t>Haase</a:t>
            </a:r>
            <a:endParaRPr lang="en-US" sz="140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4B28B89-F7EE-2440-A2FF-3B81A740D75F}"/>
              </a:ext>
            </a:extLst>
          </p:cNvPr>
          <p:cNvSpPr txBox="1">
            <a:spLocks/>
          </p:cNvSpPr>
          <p:nvPr/>
        </p:nvSpPr>
        <p:spPr>
          <a:xfrm>
            <a:off x="222161" y="1133017"/>
            <a:ext cx="9041258" cy="108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watershed algorithm for binary images allows cutting one object into two where it’s reasonable.</a:t>
            </a:r>
          </a:p>
        </p:txBody>
      </p:sp>
    </p:spTree>
    <p:extLst>
      <p:ext uri="{BB962C8B-B14F-4D97-AF65-F5344CB8AC3E}">
        <p14:creationId xmlns:p14="http://schemas.microsoft.com/office/powerpoint/2010/main" val="12078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25" grpId="0" animBg="1"/>
      <p:bldP spid="8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7" grpId="0" animBg="1"/>
      <p:bldP spid="38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65F2A-38C0-4722-8D17-87A1C17F2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7" t="37795" r="40611" b="22197"/>
          <a:stretch/>
        </p:blipFill>
        <p:spPr>
          <a:xfrm>
            <a:off x="320544" y="3199278"/>
            <a:ext cx="1990714" cy="210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DEE81-3D7D-4879-81F3-42F3AA915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7" t="37796" r="40611" b="22196"/>
          <a:stretch/>
        </p:blipFill>
        <p:spPr>
          <a:xfrm>
            <a:off x="2388575" y="3199278"/>
            <a:ext cx="1990712" cy="210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87440-8EE2-47A2-AEC9-02BCF9B3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Watershed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0165-2446-4498-9E19-B0BBE2C52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1" y="1133017"/>
            <a:ext cx="9041258" cy="1085789"/>
          </a:xfrm>
        </p:spPr>
        <p:txBody>
          <a:bodyPr>
            <a:noAutofit/>
          </a:bodyPr>
          <a:lstStyle/>
          <a:p>
            <a:r>
              <a:rPr lang="en-US" sz="1800" dirty="0"/>
              <a:t>The watershed algorithm for binary images allows cutting one object into two where it’s reasonable.</a:t>
            </a:r>
          </a:p>
          <a:p>
            <a:r>
              <a:rPr lang="en-US" sz="1800" dirty="0"/>
              <a:t>The watersheds are made from binary images. The algorithm does not take the original image into account!</a:t>
            </a:r>
          </a:p>
          <a:p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FF435-749D-411D-8643-FFE2BCF195B2}"/>
              </a:ext>
            </a:extLst>
          </p:cNvPr>
          <p:cNvSpPr txBox="1"/>
          <p:nvPr/>
        </p:nvSpPr>
        <p:spPr>
          <a:xfrm>
            <a:off x="320541" y="5423620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Binary segmentation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9B8D5-C755-41BD-A989-C1D202C100BC}"/>
              </a:ext>
            </a:extLst>
          </p:cNvPr>
          <p:cNvSpPr txBox="1"/>
          <p:nvPr/>
        </p:nvSpPr>
        <p:spPr>
          <a:xfrm>
            <a:off x="2388573" y="5423618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Distance map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4F8F5A-800E-4BB2-AE07-702A21E9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26741" y="1810114"/>
            <a:ext cx="714375" cy="19907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39DA5E-CF9C-412D-9A16-10D23FF2C885}"/>
              </a:ext>
            </a:extLst>
          </p:cNvPr>
          <p:cNvSpPr/>
          <p:nvPr/>
        </p:nvSpPr>
        <p:spPr>
          <a:xfrm rot="2626254">
            <a:off x="2518629" y="2402744"/>
            <a:ext cx="759484" cy="184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450A4E-B641-44F2-9CFA-86673797A045}"/>
              </a:ext>
            </a:extLst>
          </p:cNvPr>
          <p:cNvSpPr/>
          <p:nvPr/>
        </p:nvSpPr>
        <p:spPr>
          <a:xfrm rot="3516679">
            <a:off x="2896437" y="2324533"/>
            <a:ext cx="566078" cy="458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9F199A-53B8-4FA8-9294-B004C0A8FA52}"/>
              </a:ext>
            </a:extLst>
          </p:cNvPr>
          <p:cNvSpPr/>
          <p:nvPr/>
        </p:nvSpPr>
        <p:spPr>
          <a:xfrm rot="6630606">
            <a:off x="3325744" y="2230183"/>
            <a:ext cx="517724" cy="618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C74CE-0585-4F29-ABDF-1338B8CB2CA5}"/>
              </a:ext>
            </a:extLst>
          </p:cNvPr>
          <p:cNvSpPr/>
          <p:nvPr/>
        </p:nvSpPr>
        <p:spPr>
          <a:xfrm rot="7846546">
            <a:off x="3621796" y="2095740"/>
            <a:ext cx="517724" cy="618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F07BBA-4323-4FE7-AC3A-97215F49CBC6}"/>
              </a:ext>
            </a:extLst>
          </p:cNvPr>
          <p:cNvSpPr/>
          <p:nvPr/>
        </p:nvSpPr>
        <p:spPr>
          <a:xfrm>
            <a:off x="3522738" y="2795043"/>
            <a:ext cx="313725" cy="909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860540-E622-444C-9D49-AAE1436A0728}"/>
              </a:ext>
            </a:extLst>
          </p:cNvPr>
          <p:cNvSpPr/>
          <p:nvPr/>
        </p:nvSpPr>
        <p:spPr>
          <a:xfrm>
            <a:off x="3869869" y="2751072"/>
            <a:ext cx="254522" cy="90948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EC1F1F-22D7-45EB-B140-3A400DCE6CE1}"/>
              </a:ext>
            </a:extLst>
          </p:cNvPr>
          <p:cNvSpPr/>
          <p:nvPr/>
        </p:nvSpPr>
        <p:spPr>
          <a:xfrm>
            <a:off x="3056485" y="2807582"/>
            <a:ext cx="254522" cy="90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66ED71-568B-414D-9430-7511831813A5}"/>
              </a:ext>
            </a:extLst>
          </p:cNvPr>
          <p:cNvSpPr/>
          <p:nvPr/>
        </p:nvSpPr>
        <p:spPr>
          <a:xfrm>
            <a:off x="3407237" y="2745479"/>
            <a:ext cx="450186" cy="909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622544-12B2-4B2F-AE7F-B098B4E73DFA}"/>
              </a:ext>
            </a:extLst>
          </p:cNvPr>
          <p:cNvSpPr/>
          <p:nvPr/>
        </p:nvSpPr>
        <p:spPr>
          <a:xfrm>
            <a:off x="3852408" y="2730278"/>
            <a:ext cx="254522" cy="90948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D3458B-15A9-4828-98EB-B7B8A0087062}"/>
              </a:ext>
            </a:extLst>
          </p:cNvPr>
          <p:cNvSpPr/>
          <p:nvPr/>
        </p:nvSpPr>
        <p:spPr>
          <a:xfrm>
            <a:off x="2974522" y="2748512"/>
            <a:ext cx="428462" cy="909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97EABB-8D4E-4152-A055-1B047F337625}"/>
              </a:ext>
            </a:extLst>
          </p:cNvPr>
          <p:cNvSpPr/>
          <p:nvPr/>
        </p:nvSpPr>
        <p:spPr>
          <a:xfrm>
            <a:off x="3410754" y="2448282"/>
            <a:ext cx="438133" cy="2995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2E50B5-903D-40BC-937C-DF3E144A88C3}"/>
              </a:ext>
            </a:extLst>
          </p:cNvPr>
          <p:cNvSpPr/>
          <p:nvPr/>
        </p:nvSpPr>
        <p:spPr>
          <a:xfrm>
            <a:off x="3855926" y="2447809"/>
            <a:ext cx="472406" cy="284825"/>
          </a:xfrm>
          <a:prstGeom prst="rect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FE4FA3-35F9-4CFB-82D6-BC548AFAF065}"/>
              </a:ext>
            </a:extLst>
          </p:cNvPr>
          <p:cNvSpPr/>
          <p:nvPr/>
        </p:nvSpPr>
        <p:spPr>
          <a:xfrm>
            <a:off x="2707927" y="2448282"/>
            <a:ext cx="698576" cy="302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D9EA12-7705-4392-A098-D398F00C6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01" b="99225" l="1868" r="96121">
                        <a14:foregroundMark x1="2155" y1="3101" x2="19253" y2="18605"/>
                        <a14:foregroundMark x1="19253" y1="18605" x2="26868" y2="39535"/>
                        <a14:foregroundMark x1="4310" y1="68605" x2="24138" y2="90698"/>
                        <a14:foregroundMark x1="24138" y1="90698" x2="71983" y2="99225"/>
                        <a14:foregroundMark x1="71983" y1="99225" x2="89943" y2="92248"/>
                        <a14:foregroundMark x1="89943" y1="92248" x2="96121" y2="46899"/>
                        <a14:foregroundMark x1="96121" y1="46899" x2="83333" y2="60853"/>
                        <a14:foregroundMark x1="2299" y1="96512" x2="37069" y2="99225"/>
                        <a14:foregroundMark x1="37069" y1="99225" x2="50862" y2="93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557" y="2445507"/>
            <a:ext cx="2018744" cy="7483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02FCA8-C17F-4E1D-BE8E-DB2049EF00DE}"/>
              </a:ext>
            </a:extLst>
          </p:cNvPr>
          <p:cNvSpPr/>
          <p:nvPr/>
        </p:nvSpPr>
        <p:spPr>
          <a:xfrm>
            <a:off x="3075383" y="2847525"/>
            <a:ext cx="107487" cy="1180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CF7003-2A02-475B-B83F-2BE5DAEF3C37}"/>
              </a:ext>
            </a:extLst>
          </p:cNvPr>
          <p:cNvSpPr/>
          <p:nvPr/>
        </p:nvSpPr>
        <p:spPr>
          <a:xfrm>
            <a:off x="3723581" y="2839154"/>
            <a:ext cx="107487" cy="1180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94B796-519A-488E-B6A5-DEACAE49D149}"/>
              </a:ext>
            </a:extLst>
          </p:cNvPr>
          <p:cNvSpPr/>
          <p:nvPr/>
        </p:nvSpPr>
        <p:spPr>
          <a:xfrm>
            <a:off x="3890828" y="2777403"/>
            <a:ext cx="107487" cy="118047"/>
          </a:xfrm>
          <a:prstGeom prst="ellipse">
            <a:avLst/>
          </a:prstGeom>
          <a:solidFill>
            <a:srgbClr val="B0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C007D6-FFEF-467B-BABC-BAD0EFB9507C}"/>
              </a:ext>
            </a:extLst>
          </p:cNvPr>
          <p:cNvCxnSpPr/>
          <p:nvPr/>
        </p:nvCxnSpPr>
        <p:spPr>
          <a:xfrm flipV="1">
            <a:off x="3405189" y="2448282"/>
            <a:ext cx="0" cy="2971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F96104-2DB5-4B16-8AC8-E3064295C611}"/>
              </a:ext>
            </a:extLst>
          </p:cNvPr>
          <p:cNvCxnSpPr/>
          <p:nvPr/>
        </p:nvCxnSpPr>
        <p:spPr>
          <a:xfrm flipV="1">
            <a:off x="3852407" y="2448282"/>
            <a:ext cx="0" cy="2971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1ED21DE-0C5B-472B-B8C2-0970AD3972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97" t="37793" r="40612" b="22199"/>
          <a:stretch/>
        </p:blipFill>
        <p:spPr>
          <a:xfrm>
            <a:off x="6524637" y="3199278"/>
            <a:ext cx="1990714" cy="2107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0B7B75-7198-4651-91FF-D37E1E4F62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97" t="37795" r="40611" b="22197"/>
          <a:stretch/>
        </p:blipFill>
        <p:spPr>
          <a:xfrm>
            <a:off x="4456606" y="3199278"/>
            <a:ext cx="1990712" cy="2107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EFCEACC-7650-48B4-BE49-3C03236DA01D}"/>
              </a:ext>
            </a:extLst>
          </p:cNvPr>
          <p:cNvSpPr txBox="1"/>
          <p:nvPr/>
        </p:nvSpPr>
        <p:spPr>
          <a:xfrm>
            <a:off x="6524637" y="5431592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Original 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9829F9-A1C5-48FA-B428-BD9225DDC0F2}"/>
              </a:ext>
            </a:extLst>
          </p:cNvPr>
          <p:cNvSpPr txBox="1"/>
          <p:nvPr/>
        </p:nvSpPr>
        <p:spPr>
          <a:xfrm>
            <a:off x="4456606" y="5431592"/>
            <a:ext cx="1990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Watershed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0E5948-B6C0-6842-9C49-003D3D53862C}"/>
              </a:ext>
            </a:extLst>
          </p:cNvPr>
          <p:cNvSpPr txBox="1"/>
          <p:nvPr/>
        </p:nvSpPr>
        <p:spPr>
          <a:xfrm>
            <a:off x="6691256" y="6515596"/>
            <a:ext cx="2267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courtesy: Robert </a:t>
            </a:r>
            <a:r>
              <a:rPr lang="en-US" sz="1400" dirty="0" err="1"/>
              <a:t>Haase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664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Recap: Basic Concepts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1603CC-DD24-F04A-86F6-7D43458A0472}"/>
              </a:ext>
            </a:extLst>
          </p:cNvPr>
          <p:cNvGrpSpPr/>
          <p:nvPr/>
        </p:nvGrpSpPr>
        <p:grpSpPr>
          <a:xfrm>
            <a:off x="680168" y="1257895"/>
            <a:ext cx="7769069" cy="2319952"/>
            <a:chOff x="680168" y="1257895"/>
            <a:chExt cx="7769069" cy="23199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A090CA-77CC-BB48-942F-CEEE95767F85}"/>
                </a:ext>
              </a:extLst>
            </p:cNvPr>
            <p:cNvGrpSpPr/>
            <p:nvPr/>
          </p:nvGrpSpPr>
          <p:grpSpPr>
            <a:xfrm>
              <a:off x="680168" y="1257895"/>
              <a:ext cx="7769069" cy="2319952"/>
              <a:chOff x="905946" y="1111140"/>
              <a:chExt cx="7769069" cy="231995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99F4E31-474C-9C40-B86B-3F1E979584B9}"/>
                  </a:ext>
                </a:extLst>
              </p:cNvPr>
              <p:cNvSpPr/>
              <p:nvPr/>
            </p:nvSpPr>
            <p:spPr>
              <a:xfrm>
                <a:off x="905946" y="1121519"/>
                <a:ext cx="7769069" cy="2309573"/>
              </a:xfrm>
              <a:prstGeom prst="roundRect">
                <a:avLst>
                  <a:gd name="adj" fmla="val 1344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D80E0183-D7BA-044B-BDF9-E4880F3B4A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6718" y="1675866"/>
                <a:ext cx="1367178" cy="1233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174A121-5D99-2C42-B81B-E07296085B11}"/>
                  </a:ext>
                </a:extLst>
              </p:cNvPr>
              <p:cNvGrpSpPr/>
              <p:nvPr/>
            </p:nvGrpSpPr>
            <p:grpSpPr>
              <a:xfrm>
                <a:off x="1462055" y="1659577"/>
                <a:ext cx="3011708" cy="1647538"/>
                <a:chOff x="2071487" y="1945845"/>
                <a:chExt cx="3388894" cy="1859728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77E6C64-F80B-F446-BD99-A4F6C9B136EA}"/>
                    </a:ext>
                  </a:extLst>
                </p:cNvPr>
                <p:cNvGrpSpPr/>
                <p:nvPr/>
              </p:nvGrpSpPr>
              <p:grpSpPr>
                <a:xfrm>
                  <a:off x="4076364" y="1945845"/>
                  <a:ext cx="1384017" cy="1392319"/>
                  <a:chOff x="1277491" y="4735541"/>
                  <a:chExt cx="1384017" cy="1392319"/>
                </a:xfrm>
              </p:grpSpPr>
              <p:pic>
                <p:nvPicPr>
                  <p:cNvPr id="17" name="Picture 2">
                    <a:extLst>
                      <a:ext uri="{FF2B5EF4-FFF2-40B4-BE49-F238E27FC236}">
                        <a16:creationId xmlns:a16="http://schemas.microsoft.com/office/drawing/2014/main" id="{9F66A0A8-DB25-0541-B01D-29214AB274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21" t="4810" r="6404" b="5735"/>
                  <a:stretch/>
                </p:blipFill>
                <p:spPr bwMode="auto">
                  <a:xfrm>
                    <a:off x="1277491" y="4735541"/>
                    <a:ext cx="1384017" cy="13923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E0FA0238-3314-C347-8DA9-274405911D69}"/>
                      </a:ext>
                    </a:extLst>
                  </p:cNvPr>
                  <p:cNvGrpSpPr/>
                  <p:nvPr/>
                </p:nvGrpSpPr>
                <p:grpSpPr>
                  <a:xfrm>
                    <a:off x="1290836" y="5008793"/>
                    <a:ext cx="1351111" cy="461665"/>
                    <a:chOff x="1290836" y="5008793"/>
                    <a:chExt cx="1351111" cy="461665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67ED07DE-B8DE-5E49-AEDF-357A3E0174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0836" y="5436658"/>
                      <a:ext cx="1351111" cy="1375"/>
                      <a:chOff x="7396332" y="3683217"/>
                      <a:chExt cx="1351111" cy="1375"/>
                    </a:xfrm>
                  </p:grpSpPr>
                  <p:cxnSp>
                    <p:nvCxnSpPr>
                      <p:cNvPr id="22" name="Straight Arrow Connector 21">
                        <a:extLst>
                          <a:ext uri="{FF2B5EF4-FFF2-40B4-BE49-F238E27FC236}">
                            <a16:creationId xmlns:a16="http://schemas.microsoft.com/office/drawing/2014/main" id="{1705F1C1-6564-0143-8299-7A6960DC2F9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396332" y="3683217"/>
                        <a:ext cx="436732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FFAC1F38-9143-6448-9087-C292B6787CB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8309157" y="3684592"/>
                        <a:ext cx="43828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D33F5B5-5628-5C47-BF5A-0A1C1C2093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27557" y="5008793"/>
                      <a:ext cx="51025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40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3A2B1A14-E304-DF4E-B878-18FA9D16EA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27555" y="5438021"/>
                      <a:ext cx="476122" cy="0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5A2840-BB08-6A42-80E4-4E011F00109C}"/>
                    </a:ext>
                  </a:extLst>
                </p:cNvPr>
                <p:cNvSpPr txBox="1"/>
                <p:nvPr/>
              </p:nvSpPr>
              <p:spPr>
                <a:xfrm>
                  <a:off x="2071487" y="3423416"/>
                  <a:ext cx="1571401" cy="382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/>
                    <a:t>Image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8BFEE4F-085D-5647-B43F-817EA8C4AAC3}"/>
                  </a:ext>
                </a:extLst>
              </p:cNvPr>
              <p:cNvGrpSpPr/>
              <p:nvPr/>
            </p:nvGrpSpPr>
            <p:grpSpPr>
              <a:xfrm>
                <a:off x="4384799" y="1659577"/>
                <a:ext cx="2445685" cy="1654830"/>
                <a:chOff x="6415391" y="2294244"/>
                <a:chExt cx="2445685" cy="1654830"/>
              </a:xfrm>
            </p:grpSpPr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743243C4-D968-F04D-80E4-2FF8CE3045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915" t="41563" r="35374" b="33315"/>
                <a:stretch/>
              </p:blipFill>
              <p:spPr bwMode="auto">
                <a:xfrm>
                  <a:off x="6904327" y="2294244"/>
                  <a:ext cx="1285549" cy="123346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22D5FC6-C005-B845-9F95-7E22CA235A58}"/>
                    </a:ext>
                  </a:extLst>
                </p:cNvPr>
                <p:cNvSpPr txBox="1"/>
                <p:nvPr/>
              </p:nvSpPr>
              <p:spPr>
                <a:xfrm>
                  <a:off x="6415391" y="3610520"/>
                  <a:ext cx="244568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/>
                    <a:t>Pixel value, Bit depth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101030-3892-A447-9FF0-856E5FF7A836}"/>
                  </a:ext>
                </a:extLst>
              </p:cNvPr>
              <p:cNvSpPr txBox="1"/>
              <p:nvPr/>
            </p:nvSpPr>
            <p:spPr>
              <a:xfrm>
                <a:off x="3488666" y="1111140"/>
                <a:ext cx="2603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>
                    <a:solidFill>
                      <a:schemeClr val="tx2">
                        <a:lumMod val="50000"/>
                      </a:schemeClr>
                    </a:solidFill>
                  </a:rPr>
                  <a:t>Grey level image</a:t>
                </a:r>
              </a:p>
            </p:txBody>
          </p:sp>
          <p:pic>
            <p:nvPicPr>
              <p:cNvPr id="11" name="Picture 3">
                <a:extLst>
                  <a:ext uri="{FF2B5EF4-FFF2-40B4-BE49-F238E27FC236}">
                    <a16:creationId xmlns:a16="http://schemas.microsoft.com/office/drawing/2014/main" id="{08C9E1AB-7C59-144F-B967-C19B459DD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9" t="6116" r="4024" b="21927"/>
              <a:stretch/>
            </p:blipFill>
            <p:spPr bwMode="auto">
              <a:xfrm>
                <a:off x="6553770" y="1624915"/>
                <a:ext cx="1512278" cy="1302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8190B5-7367-1947-BE30-FCA58079418F}"/>
                  </a:ext>
                </a:extLst>
              </p:cNvPr>
              <p:cNvSpPr txBox="1"/>
              <p:nvPr/>
            </p:nvSpPr>
            <p:spPr>
              <a:xfrm>
                <a:off x="6661708" y="2968561"/>
                <a:ext cx="12964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/>
                  <a:t>Histogram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325A8E-4F15-8240-A9E8-0413BBFE8D4E}"/>
                </a:ext>
              </a:extLst>
            </p:cNvPr>
            <p:cNvSpPr txBox="1"/>
            <p:nvPr/>
          </p:nvSpPr>
          <p:spPr>
            <a:xfrm>
              <a:off x="2931294" y="3122608"/>
              <a:ext cx="1396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/>
                <a:t>Pixel Size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927107-8D38-F64E-A4B0-E1401A0DA804}"/>
              </a:ext>
            </a:extLst>
          </p:cNvPr>
          <p:cNvGrpSpPr/>
          <p:nvPr/>
        </p:nvGrpSpPr>
        <p:grpSpPr>
          <a:xfrm>
            <a:off x="680168" y="3687642"/>
            <a:ext cx="3567817" cy="2988356"/>
            <a:chOff x="680168" y="3687642"/>
            <a:chExt cx="3567817" cy="29883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24CC80-C9FE-634C-BCB0-406812C8558B}"/>
                </a:ext>
              </a:extLst>
            </p:cNvPr>
            <p:cNvGrpSpPr/>
            <p:nvPr/>
          </p:nvGrpSpPr>
          <p:grpSpPr>
            <a:xfrm>
              <a:off x="680168" y="3687642"/>
              <a:ext cx="3567817" cy="2988356"/>
              <a:chOff x="1409753" y="3693226"/>
              <a:chExt cx="3292876" cy="2921330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A329A028-7984-C649-B8A9-049096962724}"/>
                  </a:ext>
                </a:extLst>
              </p:cNvPr>
              <p:cNvSpPr/>
              <p:nvPr/>
            </p:nvSpPr>
            <p:spPr>
              <a:xfrm>
                <a:off x="1409753" y="3693226"/>
                <a:ext cx="3292876" cy="2921330"/>
              </a:xfrm>
              <a:prstGeom prst="roundRect">
                <a:avLst>
                  <a:gd name="adj" fmla="val 1067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A9690CD-889A-DB4A-A281-73C78A73A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211284" y="5055905"/>
                <a:ext cx="1576358" cy="3925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E1D818-9B41-A141-A596-CB4D55167503}"/>
                  </a:ext>
                </a:extLst>
              </p:cNvPr>
              <p:cNvSpPr txBox="1"/>
              <p:nvPr/>
            </p:nvSpPr>
            <p:spPr>
              <a:xfrm>
                <a:off x="2055309" y="3739524"/>
                <a:ext cx="19970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>
                    <a:solidFill>
                      <a:schemeClr val="tx2">
                        <a:lumMod val="50000"/>
                      </a:schemeClr>
                    </a:solidFill>
                  </a:rPr>
                  <a:t>Visualisation</a:t>
                </a:r>
                <a:endParaRPr lang="en-GB" sz="2000" b="1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66C1F903-FA26-9840-9E4E-5CABFB6E6A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3" t="11904" r="4692" b="57287"/>
              <a:stretch/>
            </p:blipFill>
            <p:spPr bwMode="auto">
              <a:xfrm rot="16200000">
                <a:off x="1802604" y="5055904"/>
                <a:ext cx="1576358" cy="392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A63925-1D84-4846-BA51-2004B4AE38D6}"/>
                  </a:ext>
                </a:extLst>
              </p:cNvPr>
              <p:cNvSpPr txBox="1"/>
              <p:nvPr/>
            </p:nvSpPr>
            <p:spPr>
              <a:xfrm>
                <a:off x="3034076" y="6099696"/>
                <a:ext cx="15714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/>
                  <a:t>B&amp;C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C23A47-F2E8-0040-87EC-441BE6225374}"/>
                  </a:ext>
                </a:extLst>
              </p:cNvPr>
              <p:cNvSpPr txBox="1"/>
              <p:nvPr/>
            </p:nvSpPr>
            <p:spPr>
              <a:xfrm>
                <a:off x="1803190" y="6099696"/>
                <a:ext cx="985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/>
                  <a:t>LUTs</a:t>
                </a: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A0E5A63-946E-6345-BFEF-A95B7015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71071" y="4197633"/>
              <a:ext cx="842387" cy="191395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F964572-DA24-A54E-A453-CC2D9A956622}"/>
              </a:ext>
            </a:extLst>
          </p:cNvPr>
          <p:cNvGrpSpPr/>
          <p:nvPr/>
        </p:nvGrpSpPr>
        <p:grpSpPr>
          <a:xfrm>
            <a:off x="4344085" y="3687642"/>
            <a:ext cx="4105152" cy="2988355"/>
            <a:chOff x="4344085" y="3687642"/>
            <a:chExt cx="4105152" cy="29883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BFA945C-A232-7A43-A92E-95BEA7260707}"/>
                </a:ext>
              </a:extLst>
            </p:cNvPr>
            <p:cNvGrpSpPr/>
            <p:nvPr/>
          </p:nvGrpSpPr>
          <p:grpSpPr>
            <a:xfrm>
              <a:off x="4344085" y="3687642"/>
              <a:ext cx="4105152" cy="2988355"/>
              <a:chOff x="5070764" y="3699651"/>
              <a:chExt cx="4105152" cy="2988355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E0A963CE-C99A-CA4F-AD5F-2645D66E90BF}"/>
                  </a:ext>
                </a:extLst>
              </p:cNvPr>
              <p:cNvSpPr/>
              <p:nvPr/>
            </p:nvSpPr>
            <p:spPr>
              <a:xfrm>
                <a:off x="5070764" y="3699651"/>
                <a:ext cx="4105152" cy="2988355"/>
              </a:xfrm>
              <a:prstGeom prst="roundRect">
                <a:avLst>
                  <a:gd name="adj" fmla="val 922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ight Arrow 36">
                <a:extLst>
                  <a:ext uri="{FF2B5EF4-FFF2-40B4-BE49-F238E27FC236}">
                    <a16:creationId xmlns:a16="http://schemas.microsoft.com/office/drawing/2014/main" id="{17CC44CE-8D1F-D74F-8C64-E8733EC98169}"/>
                  </a:ext>
                </a:extLst>
              </p:cNvPr>
              <p:cNvSpPr/>
              <p:nvPr/>
            </p:nvSpPr>
            <p:spPr>
              <a:xfrm>
                <a:off x="6909755" y="5085957"/>
                <a:ext cx="510639" cy="46968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19AB46-92D7-D041-A763-A7257181701E}"/>
                  </a:ext>
                </a:extLst>
              </p:cNvPr>
              <p:cNvSpPr txBox="1"/>
              <p:nvPr/>
            </p:nvSpPr>
            <p:spPr>
              <a:xfrm>
                <a:off x="5463685" y="3752306"/>
                <a:ext cx="32636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>
                    <a:solidFill>
                      <a:schemeClr val="tx2">
                        <a:lumMod val="50000"/>
                      </a:schemeClr>
                    </a:solidFill>
                  </a:rPr>
                  <a:t>RGB, Composite Images</a:t>
                </a:r>
                <a:endParaRPr lang="en-GB" sz="2000" b="1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E70557-8DF5-2C48-A0B4-6DDED2751F10}"/>
                  </a:ext>
                </a:extLst>
              </p:cNvPr>
              <p:cNvSpPr txBox="1"/>
              <p:nvPr/>
            </p:nvSpPr>
            <p:spPr>
              <a:xfrm>
                <a:off x="6201073" y="6161334"/>
                <a:ext cx="17888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/>
                  <a:t>Channels tool</a:t>
                </a: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556B200-66F4-274E-B40B-B35A9EB4A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51319" y="4714047"/>
              <a:ext cx="1409957" cy="1132431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613B216-4F96-204E-8B58-05A60FA7D20F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3179" y="4578017"/>
              <a:ext cx="875837" cy="7646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17E4560-FEC1-B14A-BFCF-33FCDB1CB8F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07716" y="4762695"/>
              <a:ext cx="984751" cy="885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3FF0F76-3D40-6946-A2BB-E81DD353E8A1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72310" y="5005045"/>
              <a:ext cx="1020549" cy="88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502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AU" dirty="0"/>
              <a:t>How many regions do we have?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C3972-834E-6844-BBC8-BD419138A964}"/>
              </a:ext>
            </a:extLst>
          </p:cNvPr>
          <p:cNvSpPr txBox="1"/>
          <p:nvPr/>
        </p:nvSpPr>
        <p:spPr>
          <a:xfrm>
            <a:off x="811655" y="6311659"/>
            <a:ext cx="833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Different algorithms expect different input.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3B7246F-E93B-D447-92CF-B573680BE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59" y="1955224"/>
            <a:ext cx="1874298" cy="2241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9A17A187-E057-D246-8389-D49FEF329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23" y="1955225"/>
            <a:ext cx="1876765" cy="224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B7CEC4-FFC9-4440-B7B6-1185C9FCECB9}"/>
              </a:ext>
            </a:extLst>
          </p:cNvPr>
          <p:cNvSpPr txBox="1"/>
          <p:nvPr/>
        </p:nvSpPr>
        <p:spPr>
          <a:xfrm>
            <a:off x="811655" y="4941254"/>
            <a:ext cx="3590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2">
                    <a:lumMod val="75000"/>
                  </a:schemeClr>
                </a:solidFill>
              </a:rPr>
              <a:t>Mask</a:t>
            </a: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  or </a:t>
            </a:r>
            <a:r>
              <a:rPr lang="en-AU" b="1" dirty="0">
                <a:solidFill>
                  <a:schemeClr val="tx2">
                    <a:lumMod val="75000"/>
                  </a:schemeClr>
                </a:solidFill>
              </a:rPr>
              <a:t>Binary image </a:t>
            </a: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or </a:t>
            </a:r>
            <a:r>
              <a:rPr lang="en-AU" b="1" dirty="0" err="1">
                <a:solidFill>
                  <a:schemeClr val="tx2">
                    <a:lumMod val="75000"/>
                  </a:schemeClr>
                </a:solidFill>
              </a:rPr>
              <a:t>Thresholded</a:t>
            </a:r>
            <a:r>
              <a:rPr lang="en-AU" b="1" dirty="0">
                <a:solidFill>
                  <a:schemeClr val="tx2">
                    <a:lumMod val="75000"/>
                  </a:schemeClr>
                </a:solidFill>
              </a:rPr>
              <a:t>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Foreground (255) vs Background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514AB-1D86-9841-836B-C28EC4B9645F}"/>
              </a:ext>
            </a:extLst>
          </p:cNvPr>
          <p:cNvSpPr txBox="1"/>
          <p:nvPr/>
        </p:nvSpPr>
        <p:spPr>
          <a:xfrm>
            <a:off x="4593263" y="4941254"/>
            <a:ext cx="3930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2">
                    <a:lumMod val="75000"/>
                  </a:schemeClr>
                </a:solidFill>
              </a:rPr>
              <a:t>Label image</a:t>
            </a:r>
          </a:p>
          <a:p>
            <a:pPr algn="ctr"/>
            <a:endParaRPr lang="en-AU" b="1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Each region has a unique value (background=0, cell1=1, cell2=2,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10E7B-A344-B049-8781-9FA1D9FB1093}"/>
              </a:ext>
            </a:extLst>
          </p:cNvPr>
          <p:cNvSpPr txBox="1"/>
          <p:nvPr/>
        </p:nvSpPr>
        <p:spPr>
          <a:xfrm>
            <a:off x="3315263" y="2299838"/>
            <a:ext cx="255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tx2">
                    <a:lumMod val="75000"/>
                  </a:schemeClr>
                </a:solidFill>
              </a:rPr>
              <a:t>Connected component labelling</a:t>
            </a:r>
            <a:endParaRPr lang="en-AU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D4D87F-26CE-864F-B5FD-453679074E05}"/>
              </a:ext>
            </a:extLst>
          </p:cNvPr>
          <p:cNvCxnSpPr/>
          <p:nvPr/>
        </p:nvCxnSpPr>
        <p:spPr>
          <a:xfrm>
            <a:off x="3531140" y="3217797"/>
            <a:ext cx="20492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F361A4-D516-A94A-9C05-483557B54E14}"/>
              </a:ext>
            </a:extLst>
          </p:cNvPr>
          <p:cNvSpPr txBox="1"/>
          <p:nvPr/>
        </p:nvSpPr>
        <p:spPr>
          <a:xfrm>
            <a:off x="1869689" y="1475958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 region!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47FB6-941C-054B-B9C5-40B33A8DD945}"/>
              </a:ext>
            </a:extLst>
          </p:cNvPr>
          <p:cNvSpPr txBox="1"/>
          <p:nvPr/>
        </p:nvSpPr>
        <p:spPr>
          <a:xfrm>
            <a:off x="6044547" y="1449587"/>
            <a:ext cx="115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14 regions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82A42-9BBF-C244-9355-B6FB5589D685}"/>
              </a:ext>
            </a:extLst>
          </p:cNvPr>
          <p:cNvSpPr txBox="1"/>
          <p:nvPr/>
        </p:nvSpPr>
        <p:spPr>
          <a:xfrm>
            <a:off x="3531140" y="4494179"/>
            <a:ext cx="21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21357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53AD-C0A5-8B47-AF36-E6CF584B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region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DEE0E-1C00-204E-8267-B96BCA54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segmented object can be described by many properties.</a:t>
            </a:r>
          </a:p>
          <a:p>
            <a:r>
              <a:rPr lang="en-US" b="1" dirty="0"/>
              <a:t>Geometric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51CD642-CFAF-D248-9467-D75D76D39C42}"/>
              </a:ext>
            </a:extLst>
          </p:cNvPr>
          <p:cNvSpPr/>
          <p:nvPr/>
        </p:nvSpPr>
        <p:spPr>
          <a:xfrm>
            <a:off x="644176" y="2428539"/>
            <a:ext cx="879575" cy="1000461"/>
          </a:xfrm>
          <a:custGeom>
            <a:avLst/>
            <a:gdLst>
              <a:gd name="connsiteX0" fmla="*/ 33555 w 879575"/>
              <a:gd name="connsiteY0" fmla="*/ 505609 h 1000461"/>
              <a:gd name="connsiteX1" fmla="*/ 33555 w 879575"/>
              <a:gd name="connsiteY1" fmla="*/ 505609 h 1000461"/>
              <a:gd name="connsiteX2" fmla="*/ 1283 w 879575"/>
              <a:gd name="connsiteY2" fmla="*/ 591671 h 1000461"/>
              <a:gd name="connsiteX3" fmla="*/ 12040 w 879575"/>
              <a:gd name="connsiteY3" fmla="*/ 731520 h 1000461"/>
              <a:gd name="connsiteX4" fmla="*/ 33555 w 879575"/>
              <a:gd name="connsiteY4" fmla="*/ 796066 h 1000461"/>
              <a:gd name="connsiteX5" fmla="*/ 55071 w 879575"/>
              <a:gd name="connsiteY5" fmla="*/ 871369 h 1000461"/>
              <a:gd name="connsiteX6" fmla="*/ 76586 w 879575"/>
              <a:gd name="connsiteY6" fmla="*/ 892885 h 1000461"/>
              <a:gd name="connsiteX7" fmla="*/ 119617 w 879575"/>
              <a:gd name="connsiteY7" fmla="*/ 946673 h 1000461"/>
              <a:gd name="connsiteX8" fmla="*/ 141132 w 879575"/>
              <a:gd name="connsiteY8" fmla="*/ 978946 h 1000461"/>
              <a:gd name="connsiteX9" fmla="*/ 205678 w 879575"/>
              <a:gd name="connsiteY9" fmla="*/ 1000461 h 1000461"/>
              <a:gd name="connsiteX10" fmla="*/ 388558 w 879575"/>
              <a:gd name="connsiteY10" fmla="*/ 989704 h 1000461"/>
              <a:gd name="connsiteX11" fmla="*/ 485377 w 879575"/>
              <a:gd name="connsiteY11" fmla="*/ 946673 h 1000461"/>
              <a:gd name="connsiteX12" fmla="*/ 549923 w 879575"/>
              <a:gd name="connsiteY12" fmla="*/ 882127 h 1000461"/>
              <a:gd name="connsiteX13" fmla="*/ 625226 w 879575"/>
              <a:gd name="connsiteY13" fmla="*/ 796066 h 1000461"/>
              <a:gd name="connsiteX14" fmla="*/ 646741 w 879575"/>
              <a:gd name="connsiteY14" fmla="*/ 763793 h 1000461"/>
              <a:gd name="connsiteX15" fmla="*/ 700530 w 879575"/>
              <a:gd name="connsiteY15" fmla="*/ 720762 h 1000461"/>
              <a:gd name="connsiteX16" fmla="*/ 775833 w 879575"/>
              <a:gd name="connsiteY16" fmla="*/ 634701 h 1000461"/>
              <a:gd name="connsiteX17" fmla="*/ 797348 w 879575"/>
              <a:gd name="connsiteY17" fmla="*/ 602428 h 1000461"/>
              <a:gd name="connsiteX18" fmla="*/ 818864 w 879575"/>
              <a:gd name="connsiteY18" fmla="*/ 580913 h 1000461"/>
              <a:gd name="connsiteX19" fmla="*/ 851137 w 879575"/>
              <a:gd name="connsiteY19" fmla="*/ 527125 h 1000461"/>
              <a:gd name="connsiteX20" fmla="*/ 861894 w 879575"/>
              <a:gd name="connsiteY20" fmla="*/ 279699 h 1000461"/>
              <a:gd name="connsiteX21" fmla="*/ 808106 w 879575"/>
              <a:gd name="connsiteY21" fmla="*/ 225911 h 1000461"/>
              <a:gd name="connsiteX22" fmla="*/ 765075 w 879575"/>
              <a:gd name="connsiteY22" fmla="*/ 182880 h 1000461"/>
              <a:gd name="connsiteX23" fmla="*/ 711287 w 879575"/>
              <a:gd name="connsiteY23" fmla="*/ 139849 h 1000461"/>
              <a:gd name="connsiteX24" fmla="*/ 679014 w 879575"/>
              <a:gd name="connsiteY24" fmla="*/ 118334 h 1000461"/>
              <a:gd name="connsiteX25" fmla="*/ 625226 w 879575"/>
              <a:gd name="connsiteY25" fmla="*/ 64546 h 1000461"/>
              <a:gd name="connsiteX26" fmla="*/ 592953 w 879575"/>
              <a:gd name="connsiteY26" fmla="*/ 32273 h 1000461"/>
              <a:gd name="connsiteX27" fmla="*/ 560680 w 879575"/>
              <a:gd name="connsiteY27" fmla="*/ 21515 h 1000461"/>
              <a:gd name="connsiteX28" fmla="*/ 528407 w 879575"/>
              <a:gd name="connsiteY28" fmla="*/ 0 h 1000461"/>
              <a:gd name="connsiteX29" fmla="*/ 377800 w 879575"/>
              <a:gd name="connsiteY29" fmla="*/ 21515 h 1000461"/>
              <a:gd name="connsiteX30" fmla="*/ 356285 w 879575"/>
              <a:gd name="connsiteY30" fmla="*/ 43031 h 1000461"/>
              <a:gd name="connsiteX31" fmla="*/ 291739 w 879575"/>
              <a:gd name="connsiteY31" fmla="*/ 86061 h 1000461"/>
              <a:gd name="connsiteX32" fmla="*/ 270224 w 879575"/>
              <a:gd name="connsiteY32" fmla="*/ 118334 h 1000461"/>
              <a:gd name="connsiteX33" fmla="*/ 227193 w 879575"/>
              <a:gd name="connsiteY33" fmla="*/ 161365 h 1000461"/>
              <a:gd name="connsiteX34" fmla="*/ 227193 w 879575"/>
              <a:gd name="connsiteY34" fmla="*/ 355002 h 1000461"/>
              <a:gd name="connsiteX35" fmla="*/ 248708 w 879575"/>
              <a:gd name="connsiteY35" fmla="*/ 419548 h 1000461"/>
              <a:gd name="connsiteX36" fmla="*/ 259466 w 879575"/>
              <a:gd name="connsiteY36" fmla="*/ 451821 h 1000461"/>
              <a:gd name="connsiteX37" fmla="*/ 248708 w 879575"/>
              <a:gd name="connsiteY37" fmla="*/ 527125 h 1000461"/>
              <a:gd name="connsiteX38" fmla="*/ 216435 w 879575"/>
              <a:gd name="connsiteY38" fmla="*/ 548640 h 1000461"/>
              <a:gd name="connsiteX39" fmla="*/ 33555 w 879575"/>
              <a:gd name="connsiteY39" fmla="*/ 505609 h 100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79575" h="1000461">
                <a:moveTo>
                  <a:pt x="33555" y="505609"/>
                </a:moveTo>
                <a:lnTo>
                  <a:pt x="33555" y="505609"/>
                </a:lnTo>
                <a:cubicBezTo>
                  <a:pt x="22798" y="534296"/>
                  <a:pt x="4188" y="561171"/>
                  <a:pt x="1283" y="591671"/>
                </a:cubicBezTo>
                <a:cubicBezTo>
                  <a:pt x="-3150" y="638214"/>
                  <a:pt x="4748" y="685338"/>
                  <a:pt x="12040" y="731520"/>
                </a:cubicBezTo>
                <a:cubicBezTo>
                  <a:pt x="15577" y="753922"/>
                  <a:pt x="28054" y="774064"/>
                  <a:pt x="33555" y="796066"/>
                </a:cubicBezTo>
                <a:cubicBezTo>
                  <a:pt x="35565" y="804105"/>
                  <a:pt x="48457" y="860345"/>
                  <a:pt x="55071" y="871369"/>
                </a:cubicBezTo>
                <a:cubicBezTo>
                  <a:pt x="60289" y="880066"/>
                  <a:pt x="69414" y="885713"/>
                  <a:pt x="76586" y="892885"/>
                </a:cubicBezTo>
                <a:cubicBezTo>
                  <a:pt x="97530" y="955715"/>
                  <a:pt x="70957" y="898013"/>
                  <a:pt x="119617" y="946673"/>
                </a:cubicBezTo>
                <a:cubicBezTo>
                  <a:pt x="128759" y="955815"/>
                  <a:pt x="130168" y="972094"/>
                  <a:pt x="141132" y="978946"/>
                </a:cubicBezTo>
                <a:cubicBezTo>
                  <a:pt x="160364" y="990966"/>
                  <a:pt x="205678" y="1000461"/>
                  <a:pt x="205678" y="1000461"/>
                </a:cubicBezTo>
                <a:cubicBezTo>
                  <a:pt x="266638" y="996875"/>
                  <a:pt x="328006" y="997602"/>
                  <a:pt x="388558" y="989704"/>
                </a:cubicBezTo>
                <a:cubicBezTo>
                  <a:pt x="418534" y="985794"/>
                  <a:pt x="460934" y="968400"/>
                  <a:pt x="485377" y="946673"/>
                </a:cubicBezTo>
                <a:cubicBezTo>
                  <a:pt x="508119" y="926458"/>
                  <a:pt x="533045" y="907444"/>
                  <a:pt x="549923" y="882127"/>
                </a:cubicBezTo>
                <a:cubicBezTo>
                  <a:pt x="600125" y="806823"/>
                  <a:pt x="571438" y="831924"/>
                  <a:pt x="625226" y="796066"/>
                </a:cubicBezTo>
                <a:cubicBezTo>
                  <a:pt x="632398" y="785308"/>
                  <a:pt x="637599" y="772935"/>
                  <a:pt x="646741" y="763793"/>
                </a:cubicBezTo>
                <a:cubicBezTo>
                  <a:pt x="689085" y="721449"/>
                  <a:pt x="668591" y="763347"/>
                  <a:pt x="700530" y="720762"/>
                </a:cubicBezTo>
                <a:cubicBezTo>
                  <a:pt x="763283" y="637091"/>
                  <a:pt x="715769" y="674743"/>
                  <a:pt x="775833" y="634701"/>
                </a:cubicBezTo>
                <a:cubicBezTo>
                  <a:pt x="783005" y="623943"/>
                  <a:pt x="789271" y="612524"/>
                  <a:pt x="797348" y="602428"/>
                </a:cubicBezTo>
                <a:cubicBezTo>
                  <a:pt x="803684" y="594508"/>
                  <a:pt x="813646" y="589610"/>
                  <a:pt x="818864" y="580913"/>
                </a:cubicBezTo>
                <a:cubicBezTo>
                  <a:pt x="860759" y="511088"/>
                  <a:pt x="796620" y="581639"/>
                  <a:pt x="851137" y="527125"/>
                </a:cubicBezTo>
                <a:cubicBezTo>
                  <a:pt x="887163" y="419046"/>
                  <a:pt x="886907" y="446450"/>
                  <a:pt x="861894" y="279699"/>
                </a:cubicBezTo>
                <a:cubicBezTo>
                  <a:pt x="857309" y="249130"/>
                  <a:pt x="827035" y="242136"/>
                  <a:pt x="808106" y="225911"/>
                </a:cubicBezTo>
                <a:cubicBezTo>
                  <a:pt x="792704" y="212710"/>
                  <a:pt x="781953" y="194132"/>
                  <a:pt x="765075" y="182880"/>
                </a:cubicBezTo>
                <a:cubicBezTo>
                  <a:pt x="665738" y="116654"/>
                  <a:pt x="787938" y="201169"/>
                  <a:pt x="711287" y="139849"/>
                </a:cubicBezTo>
                <a:cubicBezTo>
                  <a:pt x="701191" y="131772"/>
                  <a:pt x="689772" y="125506"/>
                  <a:pt x="679014" y="118334"/>
                </a:cubicBezTo>
                <a:cubicBezTo>
                  <a:pt x="639570" y="59167"/>
                  <a:pt x="679014" y="109369"/>
                  <a:pt x="625226" y="64546"/>
                </a:cubicBezTo>
                <a:cubicBezTo>
                  <a:pt x="613539" y="54807"/>
                  <a:pt x="605611" y="40712"/>
                  <a:pt x="592953" y="32273"/>
                </a:cubicBezTo>
                <a:cubicBezTo>
                  <a:pt x="583518" y="25983"/>
                  <a:pt x="570822" y="26586"/>
                  <a:pt x="560680" y="21515"/>
                </a:cubicBezTo>
                <a:cubicBezTo>
                  <a:pt x="549116" y="15733"/>
                  <a:pt x="539165" y="7172"/>
                  <a:pt x="528407" y="0"/>
                </a:cubicBezTo>
                <a:cubicBezTo>
                  <a:pt x="526585" y="166"/>
                  <a:pt x="411058" y="1560"/>
                  <a:pt x="377800" y="21515"/>
                </a:cubicBezTo>
                <a:cubicBezTo>
                  <a:pt x="369103" y="26733"/>
                  <a:pt x="364399" y="36945"/>
                  <a:pt x="356285" y="43031"/>
                </a:cubicBezTo>
                <a:cubicBezTo>
                  <a:pt x="335599" y="58546"/>
                  <a:pt x="291739" y="86061"/>
                  <a:pt x="291739" y="86061"/>
                </a:cubicBezTo>
                <a:cubicBezTo>
                  <a:pt x="284567" y="96819"/>
                  <a:pt x="278638" y="108518"/>
                  <a:pt x="270224" y="118334"/>
                </a:cubicBezTo>
                <a:cubicBezTo>
                  <a:pt x="257023" y="133736"/>
                  <a:pt x="227193" y="161365"/>
                  <a:pt x="227193" y="161365"/>
                </a:cubicBezTo>
                <a:cubicBezTo>
                  <a:pt x="206613" y="243682"/>
                  <a:pt x="207262" y="222126"/>
                  <a:pt x="227193" y="355002"/>
                </a:cubicBezTo>
                <a:cubicBezTo>
                  <a:pt x="230557" y="377430"/>
                  <a:pt x="241536" y="398033"/>
                  <a:pt x="248708" y="419548"/>
                </a:cubicBezTo>
                <a:lnTo>
                  <a:pt x="259466" y="451821"/>
                </a:lnTo>
                <a:cubicBezTo>
                  <a:pt x="255880" y="476922"/>
                  <a:pt x="259006" y="503954"/>
                  <a:pt x="248708" y="527125"/>
                </a:cubicBezTo>
                <a:cubicBezTo>
                  <a:pt x="243457" y="538940"/>
                  <a:pt x="216435" y="548640"/>
                  <a:pt x="216435" y="548640"/>
                </a:cubicBezTo>
                <a:lnTo>
                  <a:pt x="33555" y="5056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55B54CA-61CB-BF43-83C0-2E4CFF4B02E2}"/>
              </a:ext>
            </a:extLst>
          </p:cNvPr>
          <p:cNvSpPr/>
          <p:nvPr/>
        </p:nvSpPr>
        <p:spPr>
          <a:xfrm>
            <a:off x="4572000" y="2428539"/>
            <a:ext cx="879575" cy="1000461"/>
          </a:xfrm>
          <a:custGeom>
            <a:avLst/>
            <a:gdLst>
              <a:gd name="connsiteX0" fmla="*/ 33555 w 879575"/>
              <a:gd name="connsiteY0" fmla="*/ 505609 h 1000461"/>
              <a:gd name="connsiteX1" fmla="*/ 33555 w 879575"/>
              <a:gd name="connsiteY1" fmla="*/ 505609 h 1000461"/>
              <a:gd name="connsiteX2" fmla="*/ 1283 w 879575"/>
              <a:gd name="connsiteY2" fmla="*/ 591671 h 1000461"/>
              <a:gd name="connsiteX3" fmla="*/ 12040 w 879575"/>
              <a:gd name="connsiteY3" fmla="*/ 731520 h 1000461"/>
              <a:gd name="connsiteX4" fmla="*/ 33555 w 879575"/>
              <a:gd name="connsiteY4" fmla="*/ 796066 h 1000461"/>
              <a:gd name="connsiteX5" fmla="*/ 55071 w 879575"/>
              <a:gd name="connsiteY5" fmla="*/ 871369 h 1000461"/>
              <a:gd name="connsiteX6" fmla="*/ 76586 w 879575"/>
              <a:gd name="connsiteY6" fmla="*/ 892885 h 1000461"/>
              <a:gd name="connsiteX7" fmla="*/ 119617 w 879575"/>
              <a:gd name="connsiteY7" fmla="*/ 946673 h 1000461"/>
              <a:gd name="connsiteX8" fmla="*/ 141132 w 879575"/>
              <a:gd name="connsiteY8" fmla="*/ 978946 h 1000461"/>
              <a:gd name="connsiteX9" fmla="*/ 205678 w 879575"/>
              <a:gd name="connsiteY9" fmla="*/ 1000461 h 1000461"/>
              <a:gd name="connsiteX10" fmla="*/ 388558 w 879575"/>
              <a:gd name="connsiteY10" fmla="*/ 989704 h 1000461"/>
              <a:gd name="connsiteX11" fmla="*/ 485377 w 879575"/>
              <a:gd name="connsiteY11" fmla="*/ 946673 h 1000461"/>
              <a:gd name="connsiteX12" fmla="*/ 549923 w 879575"/>
              <a:gd name="connsiteY12" fmla="*/ 882127 h 1000461"/>
              <a:gd name="connsiteX13" fmla="*/ 625226 w 879575"/>
              <a:gd name="connsiteY13" fmla="*/ 796066 h 1000461"/>
              <a:gd name="connsiteX14" fmla="*/ 646741 w 879575"/>
              <a:gd name="connsiteY14" fmla="*/ 763793 h 1000461"/>
              <a:gd name="connsiteX15" fmla="*/ 700530 w 879575"/>
              <a:gd name="connsiteY15" fmla="*/ 720762 h 1000461"/>
              <a:gd name="connsiteX16" fmla="*/ 775833 w 879575"/>
              <a:gd name="connsiteY16" fmla="*/ 634701 h 1000461"/>
              <a:gd name="connsiteX17" fmla="*/ 797348 w 879575"/>
              <a:gd name="connsiteY17" fmla="*/ 602428 h 1000461"/>
              <a:gd name="connsiteX18" fmla="*/ 818864 w 879575"/>
              <a:gd name="connsiteY18" fmla="*/ 580913 h 1000461"/>
              <a:gd name="connsiteX19" fmla="*/ 851137 w 879575"/>
              <a:gd name="connsiteY19" fmla="*/ 527125 h 1000461"/>
              <a:gd name="connsiteX20" fmla="*/ 861894 w 879575"/>
              <a:gd name="connsiteY20" fmla="*/ 279699 h 1000461"/>
              <a:gd name="connsiteX21" fmla="*/ 808106 w 879575"/>
              <a:gd name="connsiteY21" fmla="*/ 225911 h 1000461"/>
              <a:gd name="connsiteX22" fmla="*/ 765075 w 879575"/>
              <a:gd name="connsiteY22" fmla="*/ 182880 h 1000461"/>
              <a:gd name="connsiteX23" fmla="*/ 711287 w 879575"/>
              <a:gd name="connsiteY23" fmla="*/ 139849 h 1000461"/>
              <a:gd name="connsiteX24" fmla="*/ 679014 w 879575"/>
              <a:gd name="connsiteY24" fmla="*/ 118334 h 1000461"/>
              <a:gd name="connsiteX25" fmla="*/ 625226 w 879575"/>
              <a:gd name="connsiteY25" fmla="*/ 64546 h 1000461"/>
              <a:gd name="connsiteX26" fmla="*/ 592953 w 879575"/>
              <a:gd name="connsiteY26" fmla="*/ 32273 h 1000461"/>
              <a:gd name="connsiteX27" fmla="*/ 560680 w 879575"/>
              <a:gd name="connsiteY27" fmla="*/ 21515 h 1000461"/>
              <a:gd name="connsiteX28" fmla="*/ 528407 w 879575"/>
              <a:gd name="connsiteY28" fmla="*/ 0 h 1000461"/>
              <a:gd name="connsiteX29" fmla="*/ 377800 w 879575"/>
              <a:gd name="connsiteY29" fmla="*/ 21515 h 1000461"/>
              <a:gd name="connsiteX30" fmla="*/ 356285 w 879575"/>
              <a:gd name="connsiteY30" fmla="*/ 43031 h 1000461"/>
              <a:gd name="connsiteX31" fmla="*/ 291739 w 879575"/>
              <a:gd name="connsiteY31" fmla="*/ 86061 h 1000461"/>
              <a:gd name="connsiteX32" fmla="*/ 270224 w 879575"/>
              <a:gd name="connsiteY32" fmla="*/ 118334 h 1000461"/>
              <a:gd name="connsiteX33" fmla="*/ 227193 w 879575"/>
              <a:gd name="connsiteY33" fmla="*/ 161365 h 1000461"/>
              <a:gd name="connsiteX34" fmla="*/ 227193 w 879575"/>
              <a:gd name="connsiteY34" fmla="*/ 355002 h 1000461"/>
              <a:gd name="connsiteX35" fmla="*/ 248708 w 879575"/>
              <a:gd name="connsiteY35" fmla="*/ 419548 h 1000461"/>
              <a:gd name="connsiteX36" fmla="*/ 259466 w 879575"/>
              <a:gd name="connsiteY36" fmla="*/ 451821 h 1000461"/>
              <a:gd name="connsiteX37" fmla="*/ 248708 w 879575"/>
              <a:gd name="connsiteY37" fmla="*/ 527125 h 1000461"/>
              <a:gd name="connsiteX38" fmla="*/ 216435 w 879575"/>
              <a:gd name="connsiteY38" fmla="*/ 548640 h 1000461"/>
              <a:gd name="connsiteX39" fmla="*/ 33555 w 879575"/>
              <a:gd name="connsiteY39" fmla="*/ 505609 h 100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79575" h="1000461">
                <a:moveTo>
                  <a:pt x="33555" y="505609"/>
                </a:moveTo>
                <a:lnTo>
                  <a:pt x="33555" y="505609"/>
                </a:lnTo>
                <a:cubicBezTo>
                  <a:pt x="22798" y="534296"/>
                  <a:pt x="4188" y="561171"/>
                  <a:pt x="1283" y="591671"/>
                </a:cubicBezTo>
                <a:cubicBezTo>
                  <a:pt x="-3150" y="638214"/>
                  <a:pt x="4748" y="685338"/>
                  <a:pt x="12040" y="731520"/>
                </a:cubicBezTo>
                <a:cubicBezTo>
                  <a:pt x="15577" y="753922"/>
                  <a:pt x="28054" y="774064"/>
                  <a:pt x="33555" y="796066"/>
                </a:cubicBezTo>
                <a:cubicBezTo>
                  <a:pt x="35565" y="804105"/>
                  <a:pt x="48457" y="860345"/>
                  <a:pt x="55071" y="871369"/>
                </a:cubicBezTo>
                <a:cubicBezTo>
                  <a:pt x="60289" y="880066"/>
                  <a:pt x="69414" y="885713"/>
                  <a:pt x="76586" y="892885"/>
                </a:cubicBezTo>
                <a:cubicBezTo>
                  <a:pt x="97530" y="955715"/>
                  <a:pt x="70957" y="898013"/>
                  <a:pt x="119617" y="946673"/>
                </a:cubicBezTo>
                <a:cubicBezTo>
                  <a:pt x="128759" y="955815"/>
                  <a:pt x="130168" y="972094"/>
                  <a:pt x="141132" y="978946"/>
                </a:cubicBezTo>
                <a:cubicBezTo>
                  <a:pt x="160364" y="990966"/>
                  <a:pt x="205678" y="1000461"/>
                  <a:pt x="205678" y="1000461"/>
                </a:cubicBezTo>
                <a:cubicBezTo>
                  <a:pt x="266638" y="996875"/>
                  <a:pt x="328006" y="997602"/>
                  <a:pt x="388558" y="989704"/>
                </a:cubicBezTo>
                <a:cubicBezTo>
                  <a:pt x="418534" y="985794"/>
                  <a:pt x="460934" y="968400"/>
                  <a:pt x="485377" y="946673"/>
                </a:cubicBezTo>
                <a:cubicBezTo>
                  <a:pt x="508119" y="926458"/>
                  <a:pt x="533045" y="907444"/>
                  <a:pt x="549923" y="882127"/>
                </a:cubicBezTo>
                <a:cubicBezTo>
                  <a:pt x="600125" y="806823"/>
                  <a:pt x="571438" y="831924"/>
                  <a:pt x="625226" y="796066"/>
                </a:cubicBezTo>
                <a:cubicBezTo>
                  <a:pt x="632398" y="785308"/>
                  <a:pt x="637599" y="772935"/>
                  <a:pt x="646741" y="763793"/>
                </a:cubicBezTo>
                <a:cubicBezTo>
                  <a:pt x="689085" y="721449"/>
                  <a:pt x="668591" y="763347"/>
                  <a:pt x="700530" y="720762"/>
                </a:cubicBezTo>
                <a:cubicBezTo>
                  <a:pt x="763283" y="637091"/>
                  <a:pt x="715769" y="674743"/>
                  <a:pt x="775833" y="634701"/>
                </a:cubicBezTo>
                <a:cubicBezTo>
                  <a:pt x="783005" y="623943"/>
                  <a:pt x="789271" y="612524"/>
                  <a:pt x="797348" y="602428"/>
                </a:cubicBezTo>
                <a:cubicBezTo>
                  <a:pt x="803684" y="594508"/>
                  <a:pt x="813646" y="589610"/>
                  <a:pt x="818864" y="580913"/>
                </a:cubicBezTo>
                <a:cubicBezTo>
                  <a:pt x="860759" y="511088"/>
                  <a:pt x="796620" y="581639"/>
                  <a:pt x="851137" y="527125"/>
                </a:cubicBezTo>
                <a:cubicBezTo>
                  <a:pt x="887163" y="419046"/>
                  <a:pt x="886907" y="446450"/>
                  <a:pt x="861894" y="279699"/>
                </a:cubicBezTo>
                <a:cubicBezTo>
                  <a:pt x="857309" y="249130"/>
                  <a:pt x="827035" y="242136"/>
                  <a:pt x="808106" y="225911"/>
                </a:cubicBezTo>
                <a:cubicBezTo>
                  <a:pt x="792704" y="212710"/>
                  <a:pt x="781953" y="194132"/>
                  <a:pt x="765075" y="182880"/>
                </a:cubicBezTo>
                <a:cubicBezTo>
                  <a:pt x="665738" y="116654"/>
                  <a:pt x="787938" y="201169"/>
                  <a:pt x="711287" y="139849"/>
                </a:cubicBezTo>
                <a:cubicBezTo>
                  <a:pt x="701191" y="131772"/>
                  <a:pt x="689772" y="125506"/>
                  <a:pt x="679014" y="118334"/>
                </a:cubicBezTo>
                <a:cubicBezTo>
                  <a:pt x="639570" y="59167"/>
                  <a:pt x="679014" y="109369"/>
                  <a:pt x="625226" y="64546"/>
                </a:cubicBezTo>
                <a:cubicBezTo>
                  <a:pt x="613539" y="54807"/>
                  <a:pt x="605611" y="40712"/>
                  <a:pt x="592953" y="32273"/>
                </a:cubicBezTo>
                <a:cubicBezTo>
                  <a:pt x="583518" y="25983"/>
                  <a:pt x="570822" y="26586"/>
                  <a:pt x="560680" y="21515"/>
                </a:cubicBezTo>
                <a:cubicBezTo>
                  <a:pt x="549116" y="15733"/>
                  <a:pt x="539165" y="7172"/>
                  <a:pt x="528407" y="0"/>
                </a:cubicBezTo>
                <a:cubicBezTo>
                  <a:pt x="526585" y="166"/>
                  <a:pt x="411058" y="1560"/>
                  <a:pt x="377800" y="21515"/>
                </a:cubicBezTo>
                <a:cubicBezTo>
                  <a:pt x="369103" y="26733"/>
                  <a:pt x="364399" y="36945"/>
                  <a:pt x="356285" y="43031"/>
                </a:cubicBezTo>
                <a:cubicBezTo>
                  <a:pt x="335599" y="58546"/>
                  <a:pt x="291739" y="86061"/>
                  <a:pt x="291739" y="86061"/>
                </a:cubicBezTo>
                <a:cubicBezTo>
                  <a:pt x="284567" y="96819"/>
                  <a:pt x="278638" y="108518"/>
                  <a:pt x="270224" y="118334"/>
                </a:cubicBezTo>
                <a:cubicBezTo>
                  <a:pt x="257023" y="133736"/>
                  <a:pt x="227193" y="161365"/>
                  <a:pt x="227193" y="161365"/>
                </a:cubicBezTo>
                <a:cubicBezTo>
                  <a:pt x="206613" y="243682"/>
                  <a:pt x="207262" y="222126"/>
                  <a:pt x="227193" y="355002"/>
                </a:cubicBezTo>
                <a:cubicBezTo>
                  <a:pt x="230557" y="377430"/>
                  <a:pt x="241536" y="398033"/>
                  <a:pt x="248708" y="419548"/>
                </a:cubicBezTo>
                <a:lnTo>
                  <a:pt x="259466" y="451821"/>
                </a:lnTo>
                <a:cubicBezTo>
                  <a:pt x="255880" y="476922"/>
                  <a:pt x="259006" y="503954"/>
                  <a:pt x="248708" y="527125"/>
                </a:cubicBezTo>
                <a:cubicBezTo>
                  <a:pt x="243457" y="538940"/>
                  <a:pt x="216435" y="548640"/>
                  <a:pt x="216435" y="548640"/>
                </a:cubicBezTo>
                <a:lnTo>
                  <a:pt x="33555" y="5056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384A5F-544C-4C42-AD94-AAB90FBC7985}"/>
              </a:ext>
            </a:extLst>
          </p:cNvPr>
          <p:cNvGrpSpPr/>
          <p:nvPr/>
        </p:nvGrpSpPr>
        <p:grpSpPr>
          <a:xfrm>
            <a:off x="598594" y="3870692"/>
            <a:ext cx="879575" cy="1000461"/>
            <a:chOff x="577078" y="3935240"/>
            <a:chExt cx="879575" cy="100046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629BE6-F7C9-F540-9166-94BB40082872}"/>
                </a:ext>
              </a:extLst>
            </p:cNvPr>
            <p:cNvSpPr/>
            <p:nvPr/>
          </p:nvSpPr>
          <p:spPr>
            <a:xfrm>
              <a:off x="577078" y="3935240"/>
              <a:ext cx="879575" cy="1000461"/>
            </a:xfrm>
            <a:custGeom>
              <a:avLst/>
              <a:gdLst>
                <a:gd name="connsiteX0" fmla="*/ 33555 w 879575"/>
                <a:gd name="connsiteY0" fmla="*/ 505609 h 1000461"/>
                <a:gd name="connsiteX1" fmla="*/ 33555 w 879575"/>
                <a:gd name="connsiteY1" fmla="*/ 505609 h 1000461"/>
                <a:gd name="connsiteX2" fmla="*/ 1283 w 879575"/>
                <a:gd name="connsiteY2" fmla="*/ 591671 h 1000461"/>
                <a:gd name="connsiteX3" fmla="*/ 12040 w 879575"/>
                <a:gd name="connsiteY3" fmla="*/ 731520 h 1000461"/>
                <a:gd name="connsiteX4" fmla="*/ 33555 w 879575"/>
                <a:gd name="connsiteY4" fmla="*/ 796066 h 1000461"/>
                <a:gd name="connsiteX5" fmla="*/ 55071 w 879575"/>
                <a:gd name="connsiteY5" fmla="*/ 871369 h 1000461"/>
                <a:gd name="connsiteX6" fmla="*/ 76586 w 879575"/>
                <a:gd name="connsiteY6" fmla="*/ 892885 h 1000461"/>
                <a:gd name="connsiteX7" fmla="*/ 119617 w 879575"/>
                <a:gd name="connsiteY7" fmla="*/ 946673 h 1000461"/>
                <a:gd name="connsiteX8" fmla="*/ 141132 w 879575"/>
                <a:gd name="connsiteY8" fmla="*/ 978946 h 1000461"/>
                <a:gd name="connsiteX9" fmla="*/ 205678 w 879575"/>
                <a:gd name="connsiteY9" fmla="*/ 1000461 h 1000461"/>
                <a:gd name="connsiteX10" fmla="*/ 388558 w 879575"/>
                <a:gd name="connsiteY10" fmla="*/ 989704 h 1000461"/>
                <a:gd name="connsiteX11" fmla="*/ 485377 w 879575"/>
                <a:gd name="connsiteY11" fmla="*/ 946673 h 1000461"/>
                <a:gd name="connsiteX12" fmla="*/ 549923 w 879575"/>
                <a:gd name="connsiteY12" fmla="*/ 882127 h 1000461"/>
                <a:gd name="connsiteX13" fmla="*/ 625226 w 879575"/>
                <a:gd name="connsiteY13" fmla="*/ 796066 h 1000461"/>
                <a:gd name="connsiteX14" fmla="*/ 646741 w 879575"/>
                <a:gd name="connsiteY14" fmla="*/ 763793 h 1000461"/>
                <a:gd name="connsiteX15" fmla="*/ 700530 w 879575"/>
                <a:gd name="connsiteY15" fmla="*/ 720762 h 1000461"/>
                <a:gd name="connsiteX16" fmla="*/ 775833 w 879575"/>
                <a:gd name="connsiteY16" fmla="*/ 634701 h 1000461"/>
                <a:gd name="connsiteX17" fmla="*/ 797348 w 879575"/>
                <a:gd name="connsiteY17" fmla="*/ 602428 h 1000461"/>
                <a:gd name="connsiteX18" fmla="*/ 818864 w 879575"/>
                <a:gd name="connsiteY18" fmla="*/ 580913 h 1000461"/>
                <a:gd name="connsiteX19" fmla="*/ 851137 w 879575"/>
                <a:gd name="connsiteY19" fmla="*/ 527125 h 1000461"/>
                <a:gd name="connsiteX20" fmla="*/ 861894 w 879575"/>
                <a:gd name="connsiteY20" fmla="*/ 279699 h 1000461"/>
                <a:gd name="connsiteX21" fmla="*/ 808106 w 879575"/>
                <a:gd name="connsiteY21" fmla="*/ 225911 h 1000461"/>
                <a:gd name="connsiteX22" fmla="*/ 765075 w 879575"/>
                <a:gd name="connsiteY22" fmla="*/ 182880 h 1000461"/>
                <a:gd name="connsiteX23" fmla="*/ 711287 w 879575"/>
                <a:gd name="connsiteY23" fmla="*/ 139849 h 1000461"/>
                <a:gd name="connsiteX24" fmla="*/ 679014 w 879575"/>
                <a:gd name="connsiteY24" fmla="*/ 118334 h 1000461"/>
                <a:gd name="connsiteX25" fmla="*/ 625226 w 879575"/>
                <a:gd name="connsiteY25" fmla="*/ 64546 h 1000461"/>
                <a:gd name="connsiteX26" fmla="*/ 592953 w 879575"/>
                <a:gd name="connsiteY26" fmla="*/ 32273 h 1000461"/>
                <a:gd name="connsiteX27" fmla="*/ 560680 w 879575"/>
                <a:gd name="connsiteY27" fmla="*/ 21515 h 1000461"/>
                <a:gd name="connsiteX28" fmla="*/ 528407 w 879575"/>
                <a:gd name="connsiteY28" fmla="*/ 0 h 1000461"/>
                <a:gd name="connsiteX29" fmla="*/ 377800 w 879575"/>
                <a:gd name="connsiteY29" fmla="*/ 21515 h 1000461"/>
                <a:gd name="connsiteX30" fmla="*/ 356285 w 879575"/>
                <a:gd name="connsiteY30" fmla="*/ 43031 h 1000461"/>
                <a:gd name="connsiteX31" fmla="*/ 291739 w 879575"/>
                <a:gd name="connsiteY31" fmla="*/ 86061 h 1000461"/>
                <a:gd name="connsiteX32" fmla="*/ 270224 w 879575"/>
                <a:gd name="connsiteY32" fmla="*/ 118334 h 1000461"/>
                <a:gd name="connsiteX33" fmla="*/ 227193 w 879575"/>
                <a:gd name="connsiteY33" fmla="*/ 161365 h 1000461"/>
                <a:gd name="connsiteX34" fmla="*/ 227193 w 879575"/>
                <a:gd name="connsiteY34" fmla="*/ 355002 h 1000461"/>
                <a:gd name="connsiteX35" fmla="*/ 248708 w 879575"/>
                <a:gd name="connsiteY35" fmla="*/ 419548 h 1000461"/>
                <a:gd name="connsiteX36" fmla="*/ 259466 w 879575"/>
                <a:gd name="connsiteY36" fmla="*/ 451821 h 1000461"/>
                <a:gd name="connsiteX37" fmla="*/ 248708 w 879575"/>
                <a:gd name="connsiteY37" fmla="*/ 527125 h 1000461"/>
                <a:gd name="connsiteX38" fmla="*/ 216435 w 879575"/>
                <a:gd name="connsiteY38" fmla="*/ 548640 h 1000461"/>
                <a:gd name="connsiteX39" fmla="*/ 33555 w 879575"/>
                <a:gd name="connsiteY39" fmla="*/ 505609 h 100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79575" h="1000461">
                  <a:moveTo>
                    <a:pt x="33555" y="505609"/>
                  </a:moveTo>
                  <a:lnTo>
                    <a:pt x="33555" y="505609"/>
                  </a:lnTo>
                  <a:cubicBezTo>
                    <a:pt x="22798" y="534296"/>
                    <a:pt x="4188" y="561171"/>
                    <a:pt x="1283" y="591671"/>
                  </a:cubicBezTo>
                  <a:cubicBezTo>
                    <a:pt x="-3150" y="638214"/>
                    <a:pt x="4748" y="685338"/>
                    <a:pt x="12040" y="731520"/>
                  </a:cubicBezTo>
                  <a:cubicBezTo>
                    <a:pt x="15577" y="753922"/>
                    <a:pt x="28054" y="774064"/>
                    <a:pt x="33555" y="796066"/>
                  </a:cubicBezTo>
                  <a:cubicBezTo>
                    <a:pt x="35565" y="804105"/>
                    <a:pt x="48457" y="860345"/>
                    <a:pt x="55071" y="871369"/>
                  </a:cubicBezTo>
                  <a:cubicBezTo>
                    <a:pt x="60289" y="880066"/>
                    <a:pt x="69414" y="885713"/>
                    <a:pt x="76586" y="892885"/>
                  </a:cubicBezTo>
                  <a:cubicBezTo>
                    <a:pt x="97530" y="955715"/>
                    <a:pt x="70957" y="898013"/>
                    <a:pt x="119617" y="946673"/>
                  </a:cubicBezTo>
                  <a:cubicBezTo>
                    <a:pt x="128759" y="955815"/>
                    <a:pt x="130168" y="972094"/>
                    <a:pt x="141132" y="978946"/>
                  </a:cubicBezTo>
                  <a:cubicBezTo>
                    <a:pt x="160364" y="990966"/>
                    <a:pt x="205678" y="1000461"/>
                    <a:pt x="205678" y="1000461"/>
                  </a:cubicBezTo>
                  <a:cubicBezTo>
                    <a:pt x="266638" y="996875"/>
                    <a:pt x="328006" y="997602"/>
                    <a:pt x="388558" y="989704"/>
                  </a:cubicBezTo>
                  <a:cubicBezTo>
                    <a:pt x="418534" y="985794"/>
                    <a:pt x="460934" y="968400"/>
                    <a:pt x="485377" y="946673"/>
                  </a:cubicBezTo>
                  <a:cubicBezTo>
                    <a:pt x="508119" y="926458"/>
                    <a:pt x="533045" y="907444"/>
                    <a:pt x="549923" y="882127"/>
                  </a:cubicBezTo>
                  <a:cubicBezTo>
                    <a:pt x="600125" y="806823"/>
                    <a:pt x="571438" y="831924"/>
                    <a:pt x="625226" y="796066"/>
                  </a:cubicBezTo>
                  <a:cubicBezTo>
                    <a:pt x="632398" y="785308"/>
                    <a:pt x="637599" y="772935"/>
                    <a:pt x="646741" y="763793"/>
                  </a:cubicBezTo>
                  <a:cubicBezTo>
                    <a:pt x="689085" y="721449"/>
                    <a:pt x="668591" y="763347"/>
                    <a:pt x="700530" y="720762"/>
                  </a:cubicBezTo>
                  <a:cubicBezTo>
                    <a:pt x="763283" y="637091"/>
                    <a:pt x="715769" y="674743"/>
                    <a:pt x="775833" y="634701"/>
                  </a:cubicBezTo>
                  <a:cubicBezTo>
                    <a:pt x="783005" y="623943"/>
                    <a:pt x="789271" y="612524"/>
                    <a:pt x="797348" y="602428"/>
                  </a:cubicBezTo>
                  <a:cubicBezTo>
                    <a:pt x="803684" y="594508"/>
                    <a:pt x="813646" y="589610"/>
                    <a:pt x="818864" y="580913"/>
                  </a:cubicBezTo>
                  <a:cubicBezTo>
                    <a:pt x="860759" y="511088"/>
                    <a:pt x="796620" y="581639"/>
                    <a:pt x="851137" y="527125"/>
                  </a:cubicBezTo>
                  <a:cubicBezTo>
                    <a:pt x="887163" y="419046"/>
                    <a:pt x="886907" y="446450"/>
                    <a:pt x="861894" y="279699"/>
                  </a:cubicBezTo>
                  <a:cubicBezTo>
                    <a:pt x="857309" y="249130"/>
                    <a:pt x="827035" y="242136"/>
                    <a:pt x="808106" y="225911"/>
                  </a:cubicBezTo>
                  <a:cubicBezTo>
                    <a:pt x="792704" y="212710"/>
                    <a:pt x="781953" y="194132"/>
                    <a:pt x="765075" y="182880"/>
                  </a:cubicBezTo>
                  <a:cubicBezTo>
                    <a:pt x="665738" y="116654"/>
                    <a:pt x="787938" y="201169"/>
                    <a:pt x="711287" y="139849"/>
                  </a:cubicBezTo>
                  <a:cubicBezTo>
                    <a:pt x="701191" y="131772"/>
                    <a:pt x="689772" y="125506"/>
                    <a:pt x="679014" y="118334"/>
                  </a:cubicBezTo>
                  <a:cubicBezTo>
                    <a:pt x="639570" y="59167"/>
                    <a:pt x="679014" y="109369"/>
                    <a:pt x="625226" y="64546"/>
                  </a:cubicBezTo>
                  <a:cubicBezTo>
                    <a:pt x="613539" y="54807"/>
                    <a:pt x="605611" y="40712"/>
                    <a:pt x="592953" y="32273"/>
                  </a:cubicBezTo>
                  <a:cubicBezTo>
                    <a:pt x="583518" y="25983"/>
                    <a:pt x="570822" y="26586"/>
                    <a:pt x="560680" y="21515"/>
                  </a:cubicBezTo>
                  <a:cubicBezTo>
                    <a:pt x="549116" y="15733"/>
                    <a:pt x="539165" y="7172"/>
                    <a:pt x="528407" y="0"/>
                  </a:cubicBezTo>
                  <a:cubicBezTo>
                    <a:pt x="526585" y="166"/>
                    <a:pt x="411058" y="1560"/>
                    <a:pt x="377800" y="21515"/>
                  </a:cubicBezTo>
                  <a:cubicBezTo>
                    <a:pt x="369103" y="26733"/>
                    <a:pt x="364399" y="36945"/>
                    <a:pt x="356285" y="43031"/>
                  </a:cubicBezTo>
                  <a:cubicBezTo>
                    <a:pt x="335599" y="58546"/>
                    <a:pt x="291739" y="86061"/>
                    <a:pt x="291739" y="86061"/>
                  </a:cubicBezTo>
                  <a:cubicBezTo>
                    <a:pt x="284567" y="96819"/>
                    <a:pt x="278638" y="108518"/>
                    <a:pt x="270224" y="118334"/>
                  </a:cubicBezTo>
                  <a:cubicBezTo>
                    <a:pt x="257023" y="133736"/>
                    <a:pt x="227193" y="161365"/>
                    <a:pt x="227193" y="161365"/>
                  </a:cubicBezTo>
                  <a:cubicBezTo>
                    <a:pt x="206613" y="243682"/>
                    <a:pt x="207262" y="222126"/>
                    <a:pt x="227193" y="355002"/>
                  </a:cubicBezTo>
                  <a:cubicBezTo>
                    <a:pt x="230557" y="377430"/>
                    <a:pt x="241536" y="398033"/>
                    <a:pt x="248708" y="419548"/>
                  </a:cubicBezTo>
                  <a:lnTo>
                    <a:pt x="259466" y="451821"/>
                  </a:lnTo>
                  <a:cubicBezTo>
                    <a:pt x="255880" y="476922"/>
                    <a:pt x="259006" y="503954"/>
                    <a:pt x="248708" y="527125"/>
                  </a:cubicBezTo>
                  <a:cubicBezTo>
                    <a:pt x="243457" y="538940"/>
                    <a:pt x="216435" y="548640"/>
                    <a:pt x="216435" y="548640"/>
                  </a:cubicBezTo>
                  <a:lnTo>
                    <a:pt x="33555" y="505609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C333CC6-9137-4C40-A4E3-3B16C44BF6B9}"/>
                </a:ext>
              </a:extLst>
            </p:cNvPr>
            <p:cNvSpPr/>
            <p:nvPr/>
          </p:nvSpPr>
          <p:spPr>
            <a:xfrm>
              <a:off x="989704" y="4435471"/>
              <a:ext cx="94259" cy="9349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33B982-2428-E24C-91DE-741EAFE9F2A2}"/>
              </a:ext>
            </a:extLst>
          </p:cNvPr>
          <p:cNvGrpSpPr/>
          <p:nvPr/>
        </p:nvGrpSpPr>
        <p:grpSpPr>
          <a:xfrm>
            <a:off x="4652926" y="3825897"/>
            <a:ext cx="717722" cy="1090049"/>
            <a:chOff x="4695850" y="4036302"/>
            <a:chExt cx="717722" cy="109004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33069A-832A-D747-A516-A502DFABDDCE}"/>
                </a:ext>
              </a:extLst>
            </p:cNvPr>
            <p:cNvSpPr/>
            <p:nvPr/>
          </p:nvSpPr>
          <p:spPr>
            <a:xfrm rot="2129252">
              <a:off x="4695850" y="4036302"/>
              <a:ext cx="717722" cy="109004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21E671-D0ED-0842-B359-0EB12B990652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 flipV="1">
              <a:off x="4738310" y="4104484"/>
              <a:ext cx="666954" cy="92062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691D51-54E0-4845-9AB3-63C88D6E8335}"/>
                </a:ext>
              </a:extLst>
            </p:cNvPr>
            <p:cNvCxnSpPr>
              <a:cxnSpLocks/>
            </p:cNvCxnSpPr>
            <p:nvPr/>
          </p:nvCxnSpPr>
          <p:spPr>
            <a:xfrm>
              <a:off x="4777612" y="4359016"/>
              <a:ext cx="549126" cy="46041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539130-307E-9F48-BF74-8C8DB0212AF4}"/>
              </a:ext>
            </a:extLst>
          </p:cNvPr>
          <p:cNvGrpSpPr/>
          <p:nvPr/>
        </p:nvGrpSpPr>
        <p:grpSpPr>
          <a:xfrm>
            <a:off x="644176" y="5329068"/>
            <a:ext cx="879575" cy="1000461"/>
            <a:chOff x="577077" y="5203669"/>
            <a:chExt cx="879575" cy="1000461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24F1803-B46C-8B41-99DE-4A07751DA324}"/>
                </a:ext>
              </a:extLst>
            </p:cNvPr>
            <p:cNvSpPr/>
            <p:nvPr/>
          </p:nvSpPr>
          <p:spPr>
            <a:xfrm>
              <a:off x="577077" y="5203669"/>
              <a:ext cx="879575" cy="1000461"/>
            </a:xfrm>
            <a:custGeom>
              <a:avLst/>
              <a:gdLst>
                <a:gd name="connsiteX0" fmla="*/ 33555 w 879575"/>
                <a:gd name="connsiteY0" fmla="*/ 505609 h 1000461"/>
                <a:gd name="connsiteX1" fmla="*/ 33555 w 879575"/>
                <a:gd name="connsiteY1" fmla="*/ 505609 h 1000461"/>
                <a:gd name="connsiteX2" fmla="*/ 1283 w 879575"/>
                <a:gd name="connsiteY2" fmla="*/ 591671 h 1000461"/>
                <a:gd name="connsiteX3" fmla="*/ 12040 w 879575"/>
                <a:gd name="connsiteY3" fmla="*/ 731520 h 1000461"/>
                <a:gd name="connsiteX4" fmla="*/ 33555 w 879575"/>
                <a:gd name="connsiteY4" fmla="*/ 796066 h 1000461"/>
                <a:gd name="connsiteX5" fmla="*/ 55071 w 879575"/>
                <a:gd name="connsiteY5" fmla="*/ 871369 h 1000461"/>
                <a:gd name="connsiteX6" fmla="*/ 76586 w 879575"/>
                <a:gd name="connsiteY6" fmla="*/ 892885 h 1000461"/>
                <a:gd name="connsiteX7" fmla="*/ 119617 w 879575"/>
                <a:gd name="connsiteY7" fmla="*/ 946673 h 1000461"/>
                <a:gd name="connsiteX8" fmla="*/ 141132 w 879575"/>
                <a:gd name="connsiteY8" fmla="*/ 978946 h 1000461"/>
                <a:gd name="connsiteX9" fmla="*/ 205678 w 879575"/>
                <a:gd name="connsiteY9" fmla="*/ 1000461 h 1000461"/>
                <a:gd name="connsiteX10" fmla="*/ 388558 w 879575"/>
                <a:gd name="connsiteY10" fmla="*/ 989704 h 1000461"/>
                <a:gd name="connsiteX11" fmla="*/ 485377 w 879575"/>
                <a:gd name="connsiteY11" fmla="*/ 946673 h 1000461"/>
                <a:gd name="connsiteX12" fmla="*/ 549923 w 879575"/>
                <a:gd name="connsiteY12" fmla="*/ 882127 h 1000461"/>
                <a:gd name="connsiteX13" fmla="*/ 625226 w 879575"/>
                <a:gd name="connsiteY13" fmla="*/ 796066 h 1000461"/>
                <a:gd name="connsiteX14" fmla="*/ 646741 w 879575"/>
                <a:gd name="connsiteY14" fmla="*/ 763793 h 1000461"/>
                <a:gd name="connsiteX15" fmla="*/ 700530 w 879575"/>
                <a:gd name="connsiteY15" fmla="*/ 720762 h 1000461"/>
                <a:gd name="connsiteX16" fmla="*/ 775833 w 879575"/>
                <a:gd name="connsiteY16" fmla="*/ 634701 h 1000461"/>
                <a:gd name="connsiteX17" fmla="*/ 797348 w 879575"/>
                <a:gd name="connsiteY17" fmla="*/ 602428 h 1000461"/>
                <a:gd name="connsiteX18" fmla="*/ 818864 w 879575"/>
                <a:gd name="connsiteY18" fmla="*/ 580913 h 1000461"/>
                <a:gd name="connsiteX19" fmla="*/ 851137 w 879575"/>
                <a:gd name="connsiteY19" fmla="*/ 527125 h 1000461"/>
                <a:gd name="connsiteX20" fmla="*/ 861894 w 879575"/>
                <a:gd name="connsiteY20" fmla="*/ 279699 h 1000461"/>
                <a:gd name="connsiteX21" fmla="*/ 808106 w 879575"/>
                <a:gd name="connsiteY21" fmla="*/ 225911 h 1000461"/>
                <a:gd name="connsiteX22" fmla="*/ 765075 w 879575"/>
                <a:gd name="connsiteY22" fmla="*/ 182880 h 1000461"/>
                <a:gd name="connsiteX23" fmla="*/ 711287 w 879575"/>
                <a:gd name="connsiteY23" fmla="*/ 139849 h 1000461"/>
                <a:gd name="connsiteX24" fmla="*/ 679014 w 879575"/>
                <a:gd name="connsiteY24" fmla="*/ 118334 h 1000461"/>
                <a:gd name="connsiteX25" fmla="*/ 625226 w 879575"/>
                <a:gd name="connsiteY25" fmla="*/ 64546 h 1000461"/>
                <a:gd name="connsiteX26" fmla="*/ 592953 w 879575"/>
                <a:gd name="connsiteY26" fmla="*/ 32273 h 1000461"/>
                <a:gd name="connsiteX27" fmla="*/ 560680 w 879575"/>
                <a:gd name="connsiteY27" fmla="*/ 21515 h 1000461"/>
                <a:gd name="connsiteX28" fmla="*/ 528407 w 879575"/>
                <a:gd name="connsiteY28" fmla="*/ 0 h 1000461"/>
                <a:gd name="connsiteX29" fmla="*/ 377800 w 879575"/>
                <a:gd name="connsiteY29" fmla="*/ 21515 h 1000461"/>
                <a:gd name="connsiteX30" fmla="*/ 356285 w 879575"/>
                <a:gd name="connsiteY30" fmla="*/ 43031 h 1000461"/>
                <a:gd name="connsiteX31" fmla="*/ 291739 w 879575"/>
                <a:gd name="connsiteY31" fmla="*/ 86061 h 1000461"/>
                <a:gd name="connsiteX32" fmla="*/ 270224 w 879575"/>
                <a:gd name="connsiteY32" fmla="*/ 118334 h 1000461"/>
                <a:gd name="connsiteX33" fmla="*/ 227193 w 879575"/>
                <a:gd name="connsiteY33" fmla="*/ 161365 h 1000461"/>
                <a:gd name="connsiteX34" fmla="*/ 227193 w 879575"/>
                <a:gd name="connsiteY34" fmla="*/ 355002 h 1000461"/>
                <a:gd name="connsiteX35" fmla="*/ 248708 w 879575"/>
                <a:gd name="connsiteY35" fmla="*/ 419548 h 1000461"/>
                <a:gd name="connsiteX36" fmla="*/ 259466 w 879575"/>
                <a:gd name="connsiteY36" fmla="*/ 451821 h 1000461"/>
                <a:gd name="connsiteX37" fmla="*/ 248708 w 879575"/>
                <a:gd name="connsiteY37" fmla="*/ 527125 h 1000461"/>
                <a:gd name="connsiteX38" fmla="*/ 216435 w 879575"/>
                <a:gd name="connsiteY38" fmla="*/ 548640 h 1000461"/>
                <a:gd name="connsiteX39" fmla="*/ 33555 w 879575"/>
                <a:gd name="connsiteY39" fmla="*/ 505609 h 100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79575" h="1000461">
                  <a:moveTo>
                    <a:pt x="33555" y="505609"/>
                  </a:moveTo>
                  <a:lnTo>
                    <a:pt x="33555" y="505609"/>
                  </a:lnTo>
                  <a:cubicBezTo>
                    <a:pt x="22798" y="534296"/>
                    <a:pt x="4188" y="561171"/>
                    <a:pt x="1283" y="591671"/>
                  </a:cubicBezTo>
                  <a:cubicBezTo>
                    <a:pt x="-3150" y="638214"/>
                    <a:pt x="4748" y="685338"/>
                    <a:pt x="12040" y="731520"/>
                  </a:cubicBezTo>
                  <a:cubicBezTo>
                    <a:pt x="15577" y="753922"/>
                    <a:pt x="28054" y="774064"/>
                    <a:pt x="33555" y="796066"/>
                  </a:cubicBezTo>
                  <a:cubicBezTo>
                    <a:pt x="35565" y="804105"/>
                    <a:pt x="48457" y="860345"/>
                    <a:pt x="55071" y="871369"/>
                  </a:cubicBezTo>
                  <a:cubicBezTo>
                    <a:pt x="60289" y="880066"/>
                    <a:pt x="69414" y="885713"/>
                    <a:pt x="76586" y="892885"/>
                  </a:cubicBezTo>
                  <a:cubicBezTo>
                    <a:pt x="97530" y="955715"/>
                    <a:pt x="70957" y="898013"/>
                    <a:pt x="119617" y="946673"/>
                  </a:cubicBezTo>
                  <a:cubicBezTo>
                    <a:pt x="128759" y="955815"/>
                    <a:pt x="130168" y="972094"/>
                    <a:pt x="141132" y="978946"/>
                  </a:cubicBezTo>
                  <a:cubicBezTo>
                    <a:pt x="160364" y="990966"/>
                    <a:pt x="205678" y="1000461"/>
                    <a:pt x="205678" y="1000461"/>
                  </a:cubicBezTo>
                  <a:cubicBezTo>
                    <a:pt x="266638" y="996875"/>
                    <a:pt x="328006" y="997602"/>
                    <a:pt x="388558" y="989704"/>
                  </a:cubicBezTo>
                  <a:cubicBezTo>
                    <a:pt x="418534" y="985794"/>
                    <a:pt x="460934" y="968400"/>
                    <a:pt x="485377" y="946673"/>
                  </a:cubicBezTo>
                  <a:cubicBezTo>
                    <a:pt x="508119" y="926458"/>
                    <a:pt x="533045" y="907444"/>
                    <a:pt x="549923" y="882127"/>
                  </a:cubicBezTo>
                  <a:cubicBezTo>
                    <a:pt x="600125" y="806823"/>
                    <a:pt x="571438" y="831924"/>
                    <a:pt x="625226" y="796066"/>
                  </a:cubicBezTo>
                  <a:cubicBezTo>
                    <a:pt x="632398" y="785308"/>
                    <a:pt x="637599" y="772935"/>
                    <a:pt x="646741" y="763793"/>
                  </a:cubicBezTo>
                  <a:cubicBezTo>
                    <a:pt x="689085" y="721449"/>
                    <a:pt x="668591" y="763347"/>
                    <a:pt x="700530" y="720762"/>
                  </a:cubicBezTo>
                  <a:cubicBezTo>
                    <a:pt x="763283" y="637091"/>
                    <a:pt x="715769" y="674743"/>
                    <a:pt x="775833" y="634701"/>
                  </a:cubicBezTo>
                  <a:cubicBezTo>
                    <a:pt x="783005" y="623943"/>
                    <a:pt x="789271" y="612524"/>
                    <a:pt x="797348" y="602428"/>
                  </a:cubicBezTo>
                  <a:cubicBezTo>
                    <a:pt x="803684" y="594508"/>
                    <a:pt x="813646" y="589610"/>
                    <a:pt x="818864" y="580913"/>
                  </a:cubicBezTo>
                  <a:cubicBezTo>
                    <a:pt x="860759" y="511088"/>
                    <a:pt x="796620" y="581639"/>
                    <a:pt x="851137" y="527125"/>
                  </a:cubicBezTo>
                  <a:cubicBezTo>
                    <a:pt x="887163" y="419046"/>
                    <a:pt x="886907" y="446450"/>
                    <a:pt x="861894" y="279699"/>
                  </a:cubicBezTo>
                  <a:cubicBezTo>
                    <a:pt x="857309" y="249130"/>
                    <a:pt x="827035" y="242136"/>
                    <a:pt x="808106" y="225911"/>
                  </a:cubicBezTo>
                  <a:cubicBezTo>
                    <a:pt x="792704" y="212710"/>
                    <a:pt x="781953" y="194132"/>
                    <a:pt x="765075" y="182880"/>
                  </a:cubicBezTo>
                  <a:cubicBezTo>
                    <a:pt x="665738" y="116654"/>
                    <a:pt x="787938" y="201169"/>
                    <a:pt x="711287" y="139849"/>
                  </a:cubicBezTo>
                  <a:cubicBezTo>
                    <a:pt x="701191" y="131772"/>
                    <a:pt x="689772" y="125506"/>
                    <a:pt x="679014" y="118334"/>
                  </a:cubicBezTo>
                  <a:cubicBezTo>
                    <a:pt x="639570" y="59167"/>
                    <a:pt x="679014" y="109369"/>
                    <a:pt x="625226" y="64546"/>
                  </a:cubicBezTo>
                  <a:cubicBezTo>
                    <a:pt x="613539" y="54807"/>
                    <a:pt x="605611" y="40712"/>
                    <a:pt x="592953" y="32273"/>
                  </a:cubicBezTo>
                  <a:cubicBezTo>
                    <a:pt x="583518" y="25983"/>
                    <a:pt x="570822" y="26586"/>
                    <a:pt x="560680" y="21515"/>
                  </a:cubicBezTo>
                  <a:cubicBezTo>
                    <a:pt x="549116" y="15733"/>
                    <a:pt x="539165" y="7172"/>
                    <a:pt x="528407" y="0"/>
                  </a:cubicBezTo>
                  <a:cubicBezTo>
                    <a:pt x="526585" y="166"/>
                    <a:pt x="411058" y="1560"/>
                    <a:pt x="377800" y="21515"/>
                  </a:cubicBezTo>
                  <a:cubicBezTo>
                    <a:pt x="369103" y="26733"/>
                    <a:pt x="364399" y="36945"/>
                    <a:pt x="356285" y="43031"/>
                  </a:cubicBezTo>
                  <a:cubicBezTo>
                    <a:pt x="335599" y="58546"/>
                    <a:pt x="291739" y="86061"/>
                    <a:pt x="291739" y="86061"/>
                  </a:cubicBezTo>
                  <a:cubicBezTo>
                    <a:pt x="284567" y="96819"/>
                    <a:pt x="278638" y="108518"/>
                    <a:pt x="270224" y="118334"/>
                  </a:cubicBezTo>
                  <a:cubicBezTo>
                    <a:pt x="257023" y="133736"/>
                    <a:pt x="227193" y="161365"/>
                    <a:pt x="227193" y="161365"/>
                  </a:cubicBezTo>
                  <a:cubicBezTo>
                    <a:pt x="206613" y="243682"/>
                    <a:pt x="207262" y="222126"/>
                    <a:pt x="227193" y="355002"/>
                  </a:cubicBezTo>
                  <a:cubicBezTo>
                    <a:pt x="230557" y="377430"/>
                    <a:pt x="241536" y="398033"/>
                    <a:pt x="248708" y="419548"/>
                  </a:cubicBezTo>
                  <a:lnTo>
                    <a:pt x="259466" y="451821"/>
                  </a:lnTo>
                  <a:cubicBezTo>
                    <a:pt x="255880" y="476922"/>
                    <a:pt x="259006" y="503954"/>
                    <a:pt x="248708" y="527125"/>
                  </a:cubicBezTo>
                  <a:cubicBezTo>
                    <a:pt x="243457" y="538940"/>
                    <a:pt x="216435" y="548640"/>
                    <a:pt x="216435" y="548640"/>
                  </a:cubicBezTo>
                  <a:lnTo>
                    <a:pt x="33555" y="50560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94E224-0757-BE49-B8EC-8217CFB99937}"/>
                </a:ext>
              </a:extLst>
            </p:cNvPr>
            <p:cNvSpPr/>
            <p:nvPr/>
          </p:nvSpPr>
          <p:spPr>
            <a:xfrm>
              <a:off x="577077" y="5203669"/>
              <a:ext cx="879575" cy="10004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33968EE-1BB8-FC46-ADDC-C3B5CDADAB30}"/>
              </a:ext>
            </a:extLst>
          </p:cNvPr>
          <p:cNvSpPr txBox="1"/>
          <p:nvPr/>
        </p:nvSpPr>
        <p:spPr>
          <a:xfrm>
            <a:off x="2026909" y="2744103"/>
            <a:ext cx="14721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Centroid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Bounding box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125FCA-C5D1-5C47-9936-BE1EB05F1E93}"/>
              </a:ext>
            </a:extLst>
          </p:cNvPr>
          <p:cNvSpPr txBox="1"/>
          <p:nvPr/>
        </p:nvSpPr>
        <p:spPr>
          <a:xfrm>
            <a:off x="5607682" y="2746799"/>
            <a:ext cx="19763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Perimeter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Ellipsoid fit</a:t>
            </a:r>
          </a:p>
          <a:p>
            <a:r>
              <a:rPr lang="en-US" dirty="0"/>
              <a:t>Major &amp; minor axis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8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53AD-C0A5-8B47-AF36-E6CF584B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region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DEE0E-1C00-204E-8267-B96BCA54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segmented object can be described by many properties.</a:t>
            </a:r>
          </a:p>
          <a:p>
            <a:r>
              <a:rPr lang="en-US" b="1" dirty="0"/>
              <a:t>Intensity properties (from original image)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Mean</a:t>
            </a:r>
          </a:p>
          <a:p>
            <a:pPr lvl="1"/>
            <a:r>
              <a:rPr lang="en-US" dirty="0"/>
              <a:t>Standard deviation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1F44B9-8067-8341-AF65-453E812DA82A}"/>
              </a:ext>
            </a:extLst>
          </p:cNvPr>
          <p:cNvGrpSpPr/>
          <p:nvPr/>
        </p:nvGrpSpPr>
        <p:grpSpPr>
          <a:xfrm>
            <a:off x="626064" y="2292425"/>
            <a:ext cx="2995328" cy="1593178"/>
            <a:chOff x="391977" y="2194560"/>
            <a:chExt cx="2995328" cy="15931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C1407A-B122-CA42-8B0F-587FB3554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7897" y="2194560"/>
              <a:ext cx="1649408" cy="1593178"/>
            </a:xfrm>
            <a:prstGeom prst="rect">
              <a:avLst/>
            </a:prstGeom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39EB094-78EC-5F47-AD46-A12BE92AFE92}"/>
                </a:ext>
              </a:extLst>
            </p:cNvPr>
            <p:cNvSpPr/>
            <p:nvPr/>
          </p:nvSpPr>
          <p:spPr>
            <a:xfrm>
              <a:off x="2033195" y="2355925"/>
              <a:ext cx="1086523" cy="1280160"/>
            </a:xfrm>
            <a:custGeom>
              <a:avLst/>
              <a:gdLst>
                <a:gd name="connsiteX0" fmla="*/ 0 w 1086523"/>
                <a:gd name="connsiteY0" fmla="*/ 935915 h 1280160"/>
                <a:gd name="connsiteX1" fmla="*/ 0 w 1086523"/>
                <a:gd name="connsiteY1" fmla="*/ 935915 h 1280160"/>
                <a:gd name="connsiteX2" fmla="*/ 21516 w 1086523"/>
                <a:gd name="connsiteY2" fmla="*/ 1065007 h 1280160"/>
                <a:gd name="connsiteX3" fmla="*/ 64546 w 1086523"/>
                <a:gd name="connsiteY3" fmla="*/ 1129553 h 1280160"/>
                <a:gd name="connsiteX4" fmla="*/ 96819 w 1086523"/>
                <a:gd name="connsiteY4" fmla="*/ 1151068 h 1280160"/>
                <a:gd name="connsiteX5" fmla="*/ 139850 w 1086523"/>
                <a:gd name="connsiteY5" fmla="*/ 1204856 h 1280160"/>
                <a:gd name="connsiteX6" fmla="*/ 204396 w 1086523"/>
                <a:gd name="connsiteY6" fmla="*/ 1226371 h 1280160"/>
                <a:gd name="connsiteX7" fmla="*/ 225911 w 1086523"/>
                <a:gd name="connsiteY7" fmla="*/ 1247887 h 1280160"/>
                <a:gd name="connsiteX8" fmla="*/ 355003 w 1086523"/>
                <a:gd name="connsiteY8" fmla="*/ 1280160 h 1280160"/>
                <a:gd name="connsiteX9" fmla="*/ 430306 w 1086523"/>
                <a:gd name="connsiteY9" fmla="*/ 1269402 h 1280160"/>
                <a:gd name="connsiteX10" fmla="*/ 570156 w 1086523"/>
                <a:gd name="connsiteY10" fmla="*/ 1247887 h 1280160"/>
                <a:gd name="connsiteX11" fmla="*/ 634701 w 1086523"/>
                <a:gd name="connsiteY11" fmla="*/ 1226371 h 1280160"/>
                <a:gd name="connsiteX12" fmla="*/ 666974 w 1086523"/>
                <a:gd name="connsiteY12" fmla="*/ 1215614 h 1280160"/>
                <a:gd name="connsiteX13" fmla="*/ 699247 w 1086523"/>
                <a:gd name="connsiteY13" fmla="*/ 1204856 h 1280160"/>
                <a:gd name="connsiteX14" fmla="*/ 774551 w 1086523"/>
                <a:gd name="connsiteY14" fmla="*/ 1183341 h 1280160"/>
                <a:gd name="connsiteX15" fmla="*/ 796066 w 1086523"/>
                <a:gd name="connsiteY15" fmla="*/ 1151068 h 1280160"/>
                <a:gd name="connsiteX16" fmla="*/ 871370 w 1086523"/>
                <a:gd name="connsiteY16" fmla="*/ 1086522 h 1280160"/>
                <a:gd name="connsiteX17" fmla="*/ 925158 w 1086523"/>
                <a:gd name="connsiteY17" fmla="*/ 1021976 h 1280160"/>
                <a:gd name="connsiteX18" fmla="*/ 946673 w 1086523"/>
                <a:gd name="connsiteY18" fmla="*/ 989703 h 1280160"/>
                <a:gd name="connsiteX19" fmla="*/ 968189 w 1086523"/>
                <a:gd name="connsiteY19" fmla="*/ 968188 h 1280160"/>
                <a:gd name="connsiteX20" fmla="*/ 989704 w 1086523"/>
                <a:gd name="connsiteY20" fmla="*/ 935915 h 1280160"/>
                <a:gd name="connsiteX21" fmla="*/ 1021977 w 1086523"/>
                <a:gd name="connsiteY21" fmla="*/ 903642 h 1280160"/>
                <a:gd name="connsiteX22" fmla="*/ 1065007 w 1086523"/>
                <a:gd name="connsiteY22" fmla="*/ 839096 h 1280160"/>
                <a:gd name="connsiteX23" fmla="*/ 1086523 w 1086523"/>
                <a:gd name="connsiteY23" fmla="*/ 774550 h 1280160"/>
                <a:gd name="connsiteX24" fmla="*/ 1075765 w 1086523"/>
                <a:gd name="connsiteY24" fmla="*/ 398033 h 1280160"/>
                <a:gd name="connsiteX25" fmla="*/ 1065007 w 1086523"/>
                <a:gd name="connsiteY25" fmla="*/ 311971 h 1280160"/>
                <a:gd name="connsiteX26" fmla="*/ 1054250 w 1086523"/>
                <a:gd name="connsiteY26" fmla="*/ 268941 h 1280160"/>
                <a:gd name="connsiteX27" fmla="*/ 1043492 w 1086523"/>
                <a:gd name="connsiteY27" fmla="*/ 215153 h 1280160"/>
                <a:gd name="connsiteX28" fmla="*/ 1032734 w 1086523"/>
                <a:gd name="connsiteY28" fmla="*/ 150607 h 1280160"/>
                <a:gd name="connsiteX29" fmla="*/ 978946 w 1086523"/>
                <a:gd name="connsiteY29" fmla="*/ 64546 h 1280160"/>
                <a:gd name="connsiteX30" fmla="*/ 946673 w 1086523"/>
                <a:gd name="connsiteY30" fmla="*/ 53788 h 1280160"/>
                <a:gd name="connsiteX31" fmla="*/ 914400 w 1086523"/>
                <a:gd name="connsiteY31" fmla="*/ 32273 h 1280160"/>
                <a:gd name="connsiteX32" fmla="*/ 849854 w 1086523"/>
                <a:gd name="connsiteY32" fmla="*/ 10757 h 1280160"/>
                <a:gd name="connsiteX33" fmla="*/ 817581 w 1086523"/>
                <a:gd name="connsiteY33" fmla="*/ 0 h 1280160"/>
                <a:gd name="connsiteX34" fmla="*/ 720763 w 1086523"/>
                <a:gd name="connsiteY34" fmla="*/ 10757 h 1280160"/>
                <a:gd name="connsiteX35" fmla="*/ 666974 w 1086523"/>
                <a:gd name="connsiteY35" fmla="*/ 53788 h 1280160"/>
                <a:gd name="connsiteX36" fmla="*/ 634701 w 1086523"/>
                <a:gd name="connsiteY36" fmla="*/ 64546 h 1280160"/>
                <a:gd name="connsiteX37" fmla="*/ 580913 w 1086523"/>
                <a:gd name="connsiteY37" fmla="*/ 107576 h 1280160"/>
                <a:gd name="connsiteX38" fmla="*/ 494852 w 1086523"/>
                <a:gd name="connsiteY38" fmla="*/ 182880 h 1280160"/>
                <a:gd name="connsiteX39" fmla="*/ 451821 w 1086523"/>
                <a:gd name="connsiteY39" fmla="*/ 247426 h 1280160"/>
                <a:gd name="connsiteX40" fmla="*/ 430306 w 1086523"/>
                <a:gd name="connsiteY40" fmla="*/ 279699 h 1280160"/>
                <a:gd name="connsiteX41" fmla="*/ 344245 w 1086523"/>
                <a:gd name="connsiteY41" fmla="*/ 355002 h 1280160"/>
                <a:gd name="connsiteX42" fmla="*/ 290457 w 1086523"/>
                <a:gd name="connsiteY42" fmla="*/ 408790 h 1280160"/>
                <a:gd name="connsiteX43" fmla="*/ 236669 w 1086523"/>
                <a:gd name="connsiteY43" fmla="*/ 462579 h 1280160"/>
                <a:gd name="connsiteX44" fmla="*/ 204396 w 1086523"/>
                <a:gd name="connsiteY44" fmla="*/ 516367 h 1280160"/>
                <a:gd name="connsiteX45" fmla="*/ 193638 w 1086523"/>
                <a:gd name="connsiteY45" fmla="*/ 548640 h 1280160"/>
                <a:gd name="connsiteX46" fmla="*/ 172123 w 1086523"/>
                <a:gd name="connsiteY46" fmla="*/ 580913 h 1280160"/>
                <a:gd name="connsiteX47" fmla="*/ 118334 w 1086523"/>
                <a:gd name="connsiteY47" fmla="*/ 666974 h 1280160"/>
                <a:gd name="connsiteX48" fmla="*/ 107577 w 1086523"/>
                <a:gd name="connsiteY48" fmla="*/ 699247 h 1280160"/>
                <a:gd name="connsiteX49" fmla="*/ 53789 w 1086523"/>
                <a:gd name="connsiteY49" fmla="*/ 742277 h 1280160"/>
                <a:gd name="connsiteX50" fmla="*/ 32273 w 1086523"/>
                <a:gd name="connsiteY50" fmla="*/ 763793 h 1280160"/>
                <a:gd name="connsiteX51" fmla="*/ 10758 w 1086523"/>
                <a:gd name="connsiteY51" fmla="*/ 828339 h 1280160"/>
                <a:gd name="connsiteX52" fmla="*/ 0 w 1086523"/>
                <a:gd name="connsiteY52" fmla="*/ 860611 h 1280160"/>
                <a:gd name="connsiteX53" fmla="*/ 0 w 1086523"/>
                <a:gd name="connsiteY53" fmla="*/ 935915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086523" h="1280160">
                  <a:moveTo>
                    <a:pt x="0" y="935915"/>
                  </a:moveTo>
                  <a:lnTo>
                    <a:pt x="0" y="935915"/>
                  </a:lnTo>
                  <a:cubicBezTo>
                    <a:pt x="1976" y="953694"/>
                    <a:pt x="3994" y="1033466"/>
                    <a:pt x="21516" y="1065007"/>
                  </a:cubicBezTo>
                  <a:cubicBezTo>
                    <a:pt x="34074" y="1087611"/>
                    <a:pt x="43031" y="1115210"/>
                    <a:pt x="64546" y="1129553"/>
                  </a:cubicBezTo>
                  <a:lnTo>
                    <a:pt x="96819" y="1151068"/>
                  </a:lnTo>
                  <a:cubicBezTo>
                    <a:pt x="104421" y="1162472"/>
                    <a:pt x="124519" y="1197191"/>
                    <a:pt x="139850" y="1204856"/>
                  </a:cubicBezTo>
                  <a:cubicBezTo>
                    <a:pt x="160135" y="1214998"/>
                    <a:pt x="204396" y="1226371"/>
                    <a:pt x="204396" y="1226371"/>
                  </a:cubicBezTo>
                  <a:cubicBezTo>
                    <a:pt x="211568" y="1233543"/>
                    <a:pt x="216839" y="1243351"/>
                    <a:pt x="225911" y="1247887"/>
                  </a:cubicBezTo>
                  <a:cubicBezTo>
                    <a:pt x="268528" y="1269196"/>
                    <a:pt x="309079" y="1272506"/>
                    <a:pt x="355003" y="1280160"/>
                  </a:cubicBezTo>
                  <a:lnTo>
                    <a:pt x="430306" y="1269402"/>
                  </a:lnTo>
                  <a:cubicBezTo>
                    <a:pt x="472966" y="1263714"/>
                    <a:pt x="526943" y="1259672"/>
                    <a:pt x="570156" y="1247887"/>
                  </a:cubicBezTo>
                  <a:cubicBezTo>
                    <a:pt x="592036" y="1241920"/>
                    <a:pt x="613186" y="1233543"/>
                    <a:pt x="634701" y="1226371"/>
                  </a:cubicBezTo>
                  <a:lnTo>
                    <a:pt x="666974" y="1215614"/>
                  </a:lnTo>
                  <a:cubicBezTo>
                    <a:pt x="677732" y="1212028"/>
                    <a:pt x="688246" y="1207606"/>
                    <a:pt x="699247" y="1204856"/>
                  </a:cubicBezTo>
                  <a:cubicBezTo>
                    <a:pt x="753279" y="1191349"/>
                    <a:pt x="728252" y="1198775"/>
                    <a:pt x="774551" y="1183341"/>
                  </a:cubicBezTo>
                  <a:cubicBezTo>
                    <a:pt x="781723" y="1172583"/>
                    <a:pt x="786924" y="1160210"/>
                    <a:pt x="796066" y="1151068"/>
                  </a:cubicBezTo>
                  <a:cubicBezTo>
                    <a:pt x="844731" y="1102403"/>
                    <a:pt x="819960" y="1163638"/>
                    <a:pt x="871370" y="1086522"/>
                  </a:cubicBezTo>
                  <a:cubicBezTo>
                    <a:pt x="924788" y="1006394"/>
                    <a:pt x="856133" y="1104806"/>
                    <a:pt x="925158" y="1021976"/>
                  </a:cubicBezTo>
                  <a:cubicBezTo>
                    <a:pt x="933435" y="1012044"/>
                    <a:pt x="938596" y="999799"/>
                    <a:pt x="946673" y="989703"/>
                  </a:cubicBezTo>
                  <a:cubicBezTo>
                    <a:pt x="953009" y="981783"/>
                    <a:pt x="961853" y="976108"/>
                    <a:pt x="968189" y="968188"/>
                  </a:cubicBezTo>
                  <a:cubicBezTo>
                    <a:pt x="976266" y="958092"/>
                    <a:pt x="981427" y="945847"/>
                    <a:pt x="989704" y="935915"/>
                  </a:cubicBezTo>
                  <a:cubicBezTo>
                    <a:pt x="999443" y="924228"/>
                    <a:pt x="1012637" y="915651"/>
                    <a:pt x="1021977" y="903642"/>
                  </a:cubicBezTo>
                  <a:cubicBezTo>
                    <a:pt x="1037852" y="883231"/>
                    <a:pt x="1056830" y="863627"/>
                    <a:pt x="1065007" y="839096"/>
                  </a:cubicBezTo>
                  <a:lnTo>
                    <a:pt x="1086523" y="774550"/>
                  </a:lnTo>
                  <a:cubicBezTo>
                    <a:pt x="1082937" y="649044"/>
                    <a:pt x="1081599" y="523454"/>
                    <a:pt x="1075765" y="398033"/>
                  </a:cubicBezTo>
                  <a:cubicBezTo>
                    <a:pt x="1074422" y="369154"/>
                    <a:pt x="1069760" y="340488"/>
                    <a:pt x="1065007" y="311971"/>
                  </a:cubicBezTo>
                  <a:cubicBezTo>
                    <a:pt x="1062576" y="297387"/>
                    <a:pt x="1057457" y="283374"/>
                    <a:pt x="1054250" y="268941"/>
                  </a:cubicBezTo>
                  <a:cubicBezTo>
                    <a:pt x="1050284" y="251092"/>
                    <a:pt x="1046763" y="233142"/>
                    <a:pt x="1043492" y="215153"/>
                  </a:cubicBezTo>
                  <a:cubicBezTo>
                    <a:pt x="1039590" y="193693"/>
                    <a:pt x="1038024" y="171768"/>
                    <a:pt x="1032734" y="150607"/>
                  </a:cubicBezTo>
                  <a:cubicBezTo>
                    <a:pt x="1018717" y="94540"/>
                    <a:pt x="1023484" y="86815"/>
                    <a:pt x="978946" y="64546"/>
                  </a:cubicBezTo>
                  <a:cubicBezTo>
                    <a:pt x="968804" y="59475"/>
                    <a:pt x="956815" y="58859"/>
                    <a:pt x="946673" y="53788"/>
                  </a:cubicBezTo>
                  <a:cubicBezTo>
                    <a:pt x="935109" y="48006"/>
                    <a:pt x="926215" y="37524"/>
                    <a:pt x="914400" y="32273"/>
                  </a:cubicBezTo>
                  <a:cubicBezTo>
                    <a:pt x="893675" y="23062"/>
                    <a:pt x="871369" y="17929"/>
                    <a:pt x="849854" y="10757"/>
                  </a:cubicBezTo>
                  <a:lnTo>
                    <a:pt x="817581" y="0"/>
                  </a:lnTo>
                  <a:cubicBezTo>
                    <a:pt x="785308" y="3586"/>
                    <a:pt x="752265" y="2882"/>
                    <a:pt x="720763" y="10757"/>
                  </a:cubicBezTo>
                  <a:cubicBezTo>
                    <a:pt x="683859" y="19983"/>
                    <a:pt x="694645" y="37185"/>
                    <a:pt x="666974" y="53788"/>
                  </a:cubicBezTo>
                  <a:cubicBezTo>
                    <a:pt x="657250" y="59622"/>
                    <a:pt x="644843" y="59475"/>
                    <a:pt x="634701" y="64546"/>
                  </a:cubicBezTo>
                  <a:cubicBezTo>
                    <a:pt x="590557" y="86618"/>
                    <a:pt x="614265" y="80896"/>
                    <a:pt x="580913" y="107576"/>
                  </a:cubicBezTo>
                  <a:cubicBezTo>
                    <a:pt x="540296" y="140069"/>
                    <a:pt x="532770" y="126003"/>
                    <a:pt x="494852" y="182880"/>
                  </a:cubicBezTo>
                  <a:lnTo>
                    <a:pt x="451821" y="247426"/>
                  </a:lnTo>
                  <a:cubicBezTo>
                    <a:pt x="444649" y="258184"/>
                    <a:pt x="439448" y="270557"/>
                    <a:pt x="430306" y="279699"/>
                  </a:cubicBezTo>
                  <a:cubicBezTo>
                    <a:pt x="367376" y="342629"/>
                    <a:pt x="397615" y="319422"/>
                    <a:pt x="344245" y="355002"/>
                  </a:cubicBezTo>
                  <a:cubicBezTo>
                    <a:pt x="301214" y="419550"/>
                    <a:pt x="347832" y="358586"/>
                    <a:pt x="290457" y="408790"/>
                  </a:cubicBezTo>
                  <a:cubicBezTo>
                    <a:pt x="271375" y="425487"/>
                    <a:pt x="236669" y="462579"/>
                    <a:pt x="236669" y="462579"/>
                  </a:cubicBezTo>
                  <a:cubicBezTo>
                    <a:pt x="206193" y="554002"/>
                    <a:pt x="248697" y="442531"/>
                    <a:pt x="204396" y="516367"/>
                  </a:cubicBezTo>
                  <a:cubicBezTo>
                    <a:pt x="198562" y="526091"/>
                    <a:pt x="198709" y="538498"/>
                    <a:pt x="193638" y="548640"/>
                  </a:cubicBezTo>
                  <a:cubicBezTo>
                    <a:pt x="187856" y="560204"/>
                    <a:pt x="177374" y="569098"/>
                    <a:pt x="172123" y="580913"/>
                  </a:cubicBezTo>
                  <a:cubicBezTo>
                    <a:pt x="134391" y="665809"/>
                    <a:pt x="176391" y="628270"/>
                    <a:pt x="118334" y="666974"/>
                  </a:cubicBezTo>
                  <a:cubicBezTo>
                    <a:pt x="114748" y="677732"/>
                    <a:pt x="113411" y="689523"/>
                    <a:pt x="107577" y="699247"/>
                  </a:cubicBezTo>
                  <a:cubicBezTo>
                    <a:pt x="95590" y="719225"/>
                    <a:pt x="70699" y="728749"/>
                    <a:pt x="53789" y="742277"/>
                  </a:cubicBezTo>
                  <a:cubicBezTo>
                    <a:pt x="45869" y="748613"/>
                    <a:pt x="39445" y="756621"/>
                    <a:pt x="32273" y="763793"/>
                  </a:cubicBezTo>
                  <a:lnTo>
                    <a:pt x="10758" y="828339"/>
                  </a:lnTo>
                  <a:cubicBezTo>
                    <a:pt x="7172" y="839096"/>
                    <a:pt x="0" y="849272"/>
                    <a:pt x="0" y="860611"/>
                  </a:cubicBezTo>
                  <a:lnTo>
                    <a:pt x="0" y="935915"/>
                  </a:lnTo>
                  <a:close/>
                </a:path>
              </a:pathLst>
            </a:custGeom>
            <a:noFill/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B9E963-2A76-FF40-AB0C-8635CC4E2862}"/>
                </a:ext>
              </a:extLst>
            </p:cNvPr>
            <p:cNvSpPr/>
            <p:nvPr/>
          </p:nvSpPr>
          <p:spPr>
            <a:xfrm>
              <a:off x="391977" y="2331720"/>
              <a:ext cx="1086523" cy="1280160"/>
            </a:xfrm>
            <a:custGeom>
              <a:avLst/>
              <a:gdLst>
                <a:gd name="connsiteX0" fmla="*/ 0 w 1086523"/>
                <a:gd name="connsiteY0" fmla="*/ 935915 h 1280160"/>
                <a:gd name="connsiteX1" fmla="*/ 0 w 1086523"/>
                <a:gd name="connsiteY1" fmla="*/ 935915 h 1280160"/>
                <a:gd name="connsiteX2" fmla="*/ 21516 w 1086523"/>
                <a:gd name="connsiteY2" fmla="*/ 1065007 h 1280160"/>
                <a:gd name="connsiteX3" fmla="*/ 64546 w 1086523"/>
                <a:gd name="connsiteY3" fmla="*/ 1129553 h 1280160"/>
                <a:gd name="connsiteX4" fmla="*/ 96819 w 1086523"/>
                <a:gd name="connsiteY4" fmla="*/ 1151068 h 1280160"/>
                <a:gd name="connsiteX5" fmla="*/ 139850 w 1086523"/>
                <a:gd name="connsiteY5" fmla="*/ 1204856 h 1280160"/>
                <a:gd name="connsiteX6" fmla="*/ 204396 w 1086523"/>
                <a:gd name="connsiteY6" fmla="*/ 1226371 h 1280160"/>
                <a:gd name="connsiteX7" fmla="*/ 225911 w 1086523"/>
                <a:gd name="connsiteY7" fmla="*/ 1247887 h 1280160"/>
                <a:gd name="connsiteX8" fmla="*/ 355003 w 1086523"/>
                <a:gd name="connsiteY8" fmla="*/ 1280160 h 1280160"/>
                <a:gd name="connsiteX9" fmla="*/ 430306 w 1086523"/>
                <a:gd name="connsiteY9" fmla="*/ 1269402 h 1280160"/>
                <a:gd name="connsiteX10" fmla="*/ 570156 w 1086523"/>
                <a:gd name="connsiteY10" fmla="*/ 1247887 h 1280160"/>
                <a:gd name="connsiteX11" fmla="*/ 634701 w 1086523"/>
                <a:gd name="connsiteY11" fmla="*/ 1226371 h 1280160"/>
                <a:gd name="connsiteX12" fmla="*/ 666974 w 1086523"/>
                <a:gd name="connsiteY12" fmla="*/ 1215614 h 1280160"/>
                <a:gd name="connsiteX13" fmla="*/ 699247 w 1086523"/>
                <a:gd name="connsiteY13" fmla="*/ 1204856 h 1280160"/>
                <a:gd name="connsiteX14" fmla="*/ 774551 w 1086523"/>
                <a:gd name="connsiteY14" fmla="*/ 1183341 h 1280160"/>
                <a:gd name="connsiteX15" fmla="*/ 796066 w 1086523"/>
                <a:gd name="connsiteY15" fmla="*/ 1151068 h 1280160"/>
                <a:gd name="connsiteX16" fmla="*/ 871370 w 1086523"/>
                <a:gd name="connsiteY16" fmla="*/ 1086522 h 1280160"/>
                <a:gd name="connsiteX17" fmla="*/ 925158 w 1086523"/>
                <a:gd name="connsiteY17" fmla="*/ 1021976 h 1280160"/>
                <a:gd name="connsiteX18" fmla="*/ 946673 w 1086523"/>
                <a:gd name="connsiteY18" fmla="*/ 989703 h 1280160"/>
                <a:gd name="connsiteX19" fmla="*/ 968189 w 1086523"/>
                <a:gd name="connsiteY19" fmla="*/ 968188 h 1280160"/>
                <a:gd name="connsiteX20" fmla="*/ 989704 w 1086523"/>
                <a:gd name="connsiteY20" fmla="*/ 935915 h 1280160"/>
                <a:gd name="connsiteX21" fmla="*/ 1021977 w 1086523"/>
                <a:gd name="connsiteY21" fmla="*/ 903642 h 1280160"/>
                <a:gd name="connsiteX22" fmla="*/ 1065007 w 1086523"/>
                <a:gd name="connsiteY22" fmla="*/ 839096 h 1280160"/>
                <a:gd name="connsiteX23" fmla="*/ 1086523 w 1086523"/>
                <a:gd name="connsiteY23" fmla="*/ 774550 h 1280160"/>
                <a:gd name="connsiteX24" fmla="*/ 1075765 w 1086523"/>
                <a:gd name="connsiteY24" fmla="*/ 398033 h 1280160"/>
                <a:gd name="connsiteX25" fmla="*/ 1065007 w 1086523"/>
                <a:gd name="connsiteY25" fmla="*/ 311971 h 1280160"/>
                <a:gd name="connsiteX26" fmla="*/ 1054250 w 1086523"/>
                <a:gd name="connsiteY26" fmla="*/ 268941 h 1280160"/>
                <a:gd name="connsiteX27" fmla="*/ 1043492 w 1086523"/>
                <a:gd name="connsiteY27" fmla="*/ 215153 h 1280160"/>
                <a:gd name="connsiteX28" fmla="*/ 1032734 w 1086523"/>
                <a:gd name="connsiteY28" fmla="*/ 150607 h 1280160"/>
                <a:gd name="connsiteX29" fmla="*/ 978946 w 1086523"/>
                <a:gd name="connsiteY29" fmla="*/ 64546 h 1280160"/>
                <a:gd name="connsiteX30" fmla="*/ 946673 w 1086523"/>
                <a:gd name="connsiteY30" fmla="*/ 53788 h 1280160"/>
                <a:gd name="connsiteX31" fmla="*/ 914400 w 1086523"/>
                <a:gd name="connsiteY31" fmla="*/ 32273 h 1280160"/>
                <a:gd name="connsiteX32" fmla="*/ 849854 w 1086523"/>
                <a:gd name="connsiteY32" fmla="*/ 10757 h 1280160"/>
                <a:gd name="connsiteX33" fmla="*/ 817581 w 1086523"/>
                <a:gd name="connsiteY33" fmla="*/ 0 h 1280160"/>
                <a:gd name="connsiteX34" fmla="*/ 720763 w 1086523"/>
                <a:gd name="connsiteY34" fmla="*/ 10757 h 1280160"/>
                <a:gd name="connsiteX35" fmla="*/ 666974 w 1086523"/>
                <a:gd name="connsiteY35" fmla="*/ 53788 h 1280160"/>
                <a:gd name="connsiteX36" fmla="*/ 634701 w 1086523"/>
                <a:gd name="connsiteY36" fmla="*/ 64546 h 1280160"/>
                <a:gd name="connsiteX37" fmla="*/ 580913 w 1086523"/>
                <a:gd name="connsiteY37" fmla="*/ 107576 h 1280160"/>
                <a:gd name="connsiteX38" fmla="*/ 494852 w 1086523"/>
                <a:gd name="connsiteY38" fmla="*/ 182880 h 1280160"/>
                <a:gd name="connsiteX39" fmla="*/ 451821 w 1086523"/>
                <a:gd name="connsiteY39" fmla="*/ 247426 h 1280160"/>
                <a:gd name="connsiteX40" fmla="*/ 430306 w 1086523"/>
                <a:gd name="connsiteY40" fmla="*/ 279699 h 1280160"/>
                <a:gd name="connsiteX41" fmla="*/ 344245 w 1086523"/>
                <a:gd name="connsiteY41" fmla="*/ 355002 h 1280160"/>
                <a:gd name="connsiteX42" fmla="*/ 290457 w 1086523"/>
                <a:gd name="connsiteY42" fmla="*/ 408790 h 1280160"/>
                <a:gd name="connsiteX43" fmla="*/ 236669 w 1086523"/>
                <a:gd name="connsiteY43" fmla="*/ 462579 h 1280160"/>
                <a:gd name="connsiteX44" fmla="*/ 204396 w 1086523"/>
                <a:gd name="connsiteY44" fmla="*/ 516367 h 1280160"/>
                <a:gd name="connsiteX45" fmla="*/ 193638 w 1086523"/>
                <a:gd name="connsiteY45" fmla="*/ 548640 h 1280160"/>
                <a:gd name="connsiteX46" fmla="*/ 172123 w 1086523"/>
                <a:gd name="connsiteY46" fmla="*/ 580913 h 1280160"/>
                <a:gd name="connsiteX47" fmla="*/ 118334 w 1086523"/>
                <a:gd name="connsiteY47" fmla="*/ 666974 h 1280160"/>
                <a:gd name="connsiteX48" fmla="*/ 107577 w 1086523"/>
                <a:gd name="connsiteY48" fmla="*/ 699247 h 1280160"/>
                <a:gd name="connsiteX49" fmla="*/ 53789 w 1086523"/>
                <a:gd name="connsiteY49" fmla="*/ 742277 h 1280160"/>
                <a:gd name="connsiteX50" fmla="*/ 32273 w 1086523"/>
                <a:gd name="connsiteY50" fmla="*/ 763793 h 1280160"/>
                <a:gd name="connsiteX51" fmla="*/ 10758 w 1086523"/>
                <a:gd name="connsiteY51" fmla="*/ 828339 h 1280160"/>
                <a:gd name="connsiteX52" fmla="*/ 0 w 1086523"/>
                <a:gd name="connsiteY52" fmla="*/ 860611 h 1280160"/>
                <a:gd name="connsiteX53" fmla="*/ 0 w 1086523"/>
                <a:gd name="connsiteY53" fmla="*/ 935915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086523" h="1280160">
                  <a:moveTo>
                    <a:pt x="0" y="935915"/>
                  </a:moveTo>
                  <a:lnTo>
                    <a:pt x="0" y="935915"/>
                  </a:lnTo>
                  <a:cubicBezTo>
                    <a:pt x="1976" y="953694"/>
                    <a:pt x="3994" y="1033466"/>
                    <a:pt x="21516" y="1065007"/>
                  </a:cubicBezTo>
                  <a:cubicBezTo>
                    <a:pt x="34074" y="1087611"/>
                    <a:pt x="43031" y="1115210"/>
                    <a:pt x="64546" y="1129553"/>
                  </a:cubicBezTo>
                  <a:lnTo>
                    <a:pt x="96819" y="1151068"/>
                  </a:lnTo>
                  <a:cubicBezTo>
                    <a:pt x="104421" y="1162472"/>
                    <a:pt x="124519" y="1197191"/>
                    <a:pt x="139850" y="1204856"/>
                  </a:cubicBezTo>
                  <a:cubicBezTo>
                    <a:pt x="160135" y="1214998"/>
                    <a:pt x="204396" y="1226371"/>
                    <a:pt x="204396" y="1226371"/>
                  </a:cubicBezTo>
                  <a:cubicBezTo>
                    <a:pt x="211568" y="1233543"/>
                    <a:pt x="216839" y="1243351"/>
                    <a:pt x="225911" y="1247887"/>
                  </a:cubicBezTo>
                  <a:cubicBezTo>
                    <a:pt x="268528" y="1269196"/>
                    <a:pt x="309079" y="1272506"/>
                    <a:pt x="355003" y="1280160"/>
                  </a:cubicBezTo>
                  <a:lnTo>
                    <a:pt x="430306" y="1269402"/>
                  </a:lnTo>
                  <a:cubicBezTo>
                    <a:pt x="472966" y="1263714"/>
                    <a:pt x="526943" y="1259672"/>
                    <a:pt x="570156" y="1247887"/>
                  </a:cubicBezTo>
                  <a:cubicBezTo>
                    <a:pt x="592036" y="1241920"/>
                    <a:pt x="613186" y="1233543"/>
                    <a:pt x="634701" y="1226371"/>
                  </a:cubicBezTo>
                  <a:lnTo>
                    <a:pt x="666974" y="1215614"/>
                  </a:lnTo>
                  <a:cubicBezTo>
                    <a:pt x="677732" y="1212028"/>
                    <a:pt x="688246" y="1207606"/>
                    <a:pt x="699247" y="1204856"/>
                  </a:cubicBezTo>
                  <a:cubicBezTo>
                    <a:pt x="753279" y="1191349"/>
                    <a:pt x="728252" y="1198775"/>
                    <a:pt x="774551" y="1183341"/>
                  </a:cubicBezTo>
                  <a:cubicBezTo>
                    <a:pt x="781723" y="1172583"/>
                    <a:pt x="786924" y="1160210"/>
                    <a:pt x="796066" y="1151068"/>
                  </a:cubicBezTo>
                  <a:cubicBezTo>
                    <a:pt x="844731" y="1102403"/>
                    <a:pt x="819960" y="1163638"/>
                    <a:pt x="871370" y="1086522"/>
                  </a:cubicBezTo>
                  <a:cubicBezTo>
                    <a:pt x="924788" y="1006394"/>
                    <a:pt x="856133" y="1104806"/>
                    <a:pt x="925158" y="1021976"/>
                  </a:cubicBezTo>
                  <a:cubicBezTo>
                    <a:pt x="933435" y="1012044"/>
                    <a:pt x="938596" y="999799"/>
                    <a:pt x="946673" y="989703"/>
                  </a:cubicBezTo>
                  <a:cubicBezTo>
                    <a:pt x="953009" y="981783"/>
                    <a:pt x="961853" y="976108"/>
                    <a:pt x="968189" y="968188"/>
                  </a:cubicBezTo>
                  <a:cubicBezTo>
                    <a:pt x="976266" y="958092"/>
                    <a:pt x="981427" y="945847"/>
                    <a:pt x="989704" y="935915"/>
                  </a:cubicBezTo>
                  <a:cubicBezTo>
                    <a:pt x="999443" y="924228"/>
                    <a:pt x="1012637" y="915651"/>
                    <a:pt x="1021977" y="903642"/>
                  </a:cubicBezTo>
                  <a:cubicBezTo>
                    <a:pt x="1037852" y="883231"/>
                    <a:pt x="1056830" y="863627"/>
                    <a:pt x="1065007" y="839096"/>
                  </a:cubicBezTo>
                  <a:lnTo>
                    <a:pt x="1086523" y="774550"/>
                  </a:lnTo>
                  <a:cubicBezTo>
                    <a:pt x="1082937" y="649044"/>
                    <a:pt x="1081599" y="523454"/>
                    <a:pt x="1075765" y="398033"/>
                  </a:cubicBezTo>
                  <a:cubicBezTo>
                    <a:pt x="1074422" y="369154"/>
                    <a:pt x="1069760" y="340488"/>
                    <a:pt x="1065007" y="311971"/>
                  </a:cubicBezTo>
                  <a:cubicBezTo>
                    <a:pt x="1062576" y="297387"/>
                    <a:pt x="1057457" y="283374"/>
                    <a:pt x="1054250" y="268941"/>
                  </a:cubicBezTo>
                  <a:cubicBezTo>
                    <a:pt x="1050284" y="251092"/>
                    <a:pt x="1046763" y="233142"/>
                    <a:pt x="1043492" y="215153"/>
                  </a:cubicBezTo>
                  <a:cubicBezTo>
                    <a:pt x="1039590" y="193693"/>
                    <a:pt x="1038024" y="171768"/>
                    <a:pt x="1032734" y="150607"/>
                  </a:cubicBezTo>
                  <a:cubicBezTo>
                    <a:pt x="1018717" y="94540"/>
                    <a:pt x="1023484" y="86815"/>
                    <a:pt x="978946" y="64546"/>
                  </a:cubicBezTo>
                  <a:cubicBezTo>
                    <a:pt x="968804" y="59475"/>
                    <a:pt x="956815" y="58859"/>
                    <a:pt x="946673" y="53788"/>
                  </a:cubicBezTo>
                  <a:cubicBezTo>
                    <a:pt x="935109" y="48006"/>
                    <a:pt x="926215" y="37524"/>
                    <a:pt x="914400" y="32273"/>
                  </a:cubicBezTo>
                  <a:cubicBezTo>
                    <a:pt x="893675" y="23062"/>
                    <a:pt x="871369" y="17929"/>
                    <a:pt x="849854" y="10757"/>
                  </a:cubicBezTo>
                  <a:lnTo>
                    <a:pt x="817581" y="0"/>
                  </a:lnTo>
                  <a:cubicBezTo>
                    <a:pt x="785308" y="3586"/>
                    <a:pt x="752265" y="2882"/>
                    <a:pt x="720763" y="10757"/>
                  </a:cubicBezTo>
                  <a:cubicBezTo>
                    <a:pt x="683859" y="19983"/>
                    <a:pt x="694645" y="37185"/>
                    <a:pt x="666974" y="53788"/>
                  </a:cubicBezTo>
                  <a:cubicBezTo>
                    <a:pt x="657250" y="59622"/>
                    <a:pt x="644843" y="59475"/>
                    <a:pt x="634701" y="64546"/>
                  </a:cubicBezTo>
                  <a:cubicBezTo>
                    <a:pt x="590557" y="86618"/>
                    <a:pt x="614265" y="80896"/>
                    <a:pt x="580913" y="107576"/>
                  </a:cubicBezTo>
                  <a:cubicBezTo>
                    <a:pt x="540296" y="140069"/>
                    <a:pt x="532770" y="126003"/>
                    <a:pt x="494852" y="182880"/>
                  </a:cubicBezTo>
                  <a:lnTo>
                    <a:pt x="451821" y="247426"/>
                  </a:lnTo>
                  <a:cubicBezTo>
                    <a:pt x="444649" y="258184"/>
                    <a:pt x="439448" y="270557"/>
                    <a:pt x="430306" y="279699"/>
                  </a:cubicBezTo>
                  <a:cubicBezTo>
                    <a:pt x="367376" y="342629"/>
                    <a:pt x="397615" y="319422"/>
                    <a:pt x="344245" y="355002"/>
                  </a:cubicBezTo>
                  <a:cubicBezTo>
                    <a:pt x="301214" y="419550"/>
                    <a:pt x="347832" y="358586"/>
                    <a:pt x="290457" y="408790"/>
                  </a:cubicBezTo>
                  <a:cubicBezTo>
                    <a:pt x="271375" y="425487"/>
                    <a:pt x="236669" y="462579"/>
                    <a:pt x="236669" y="462579"/>
                  </a:cubicBezTo>
                  <a:cubicBezTo>
                    <a:pt x="206193" y="554002"/>
                    <a:pt x="248697" y="442531"/>
                    <a:pt x="204396" y="516367"/>
                  </a:cubicBezTo>
                  <a:cubicBezTo>
                    <a:pt x="198562" y="526091"/>
                    <a:pt x="198709" y="538498"/>
                    <a:pt x="193638" y="548640"/>
                  </a:cubicBezTo>
                  <a:cubicBezTo>
                    <a:pt x="187856" y="560204"/>
                    <a:pt x="177374" y="569098"/>
                    <a:pt x="172123" y="580913"/>
                  </a:cubicBezTo>
                  <a:cubicBezTo>
                    <a:pt x="134391" y="665809"/>
                    <a:pt x="176391" y="628270"/>
                    <a:pt x="118334" y="666974"/>
                  </a:cubicBezTo>
                  <a:cubicBezTo>
                    <a:pt x="114748" y="677732"/>
                    <a:pt x="113411" y="689523"/>
                    <a:pt x="107577" y="699247"/>
                  </a:cubicBezTo>
                  <a:cubicBezTo>
                    <a:pt x="95590" y="719225"/>
                    <a:pt x="70699" y="728749"/>
                    <a:pt x="53789" y="742277"/>
                  </a:cubicBezTo>
                  <a:cubicBezTo>
                    <a:pt x="45869" y="748613"/>
                    <a:pt x="39445" y="756621"/>
                    <a:pt x="32273" y="763793"/>
                  </a:cubicBezTo>
                  <a:lnTo>
                    <a:pt x="10758" y="828339"/>
                  </a:lnTo>
                  <a:cubicBezTo>
                    <a:pt x="7172" y="839096"/>
                    <a:pt x="0" y="849272"/>
                    <a:pt x="0" y="860611"/>
                  </a:cubicBezTo>
                  <a:lnTo>
                    <a:pt x="0" y="93591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2D238-BD14-5146-AAA0-2B67DB8C8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828" y="4088187"/>
            <a:ext cx="2646082" cy="203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5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3600" dirty="0"/>
              <a:t>Fiji: Set Measurements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3B3C8-20D9-114C-AEAE-DEC0B1A40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864924" y="1363830"/>
            <a:ext cx="3849469" cy="470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1350C-FF2F-1C4C-BEAE-6C268865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09" y="2313436"/>
            <a:ext cx="1807391" cy="197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4C931-7A96-404A-9C33-65ED8756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40" y="5190723"/>
            <a:ext cx="1375953" cy="1521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41DE7D-630B-1D44-8A05-AEAC50D99471}"/>
              </a:ext>
            </a:extLst>
          </p:cNvPr>
          <p:cNvSpPr txBox="1"/>
          <p:nvPr/>
        </p:nvSpPr>
        <p:spPr>
          <a:xfrm>
            <a:off x="1673" y="1442720"/>
            <a:ext cx="26982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Set the measurements before doing particle analysis. </a:t>
            </a:r>
          </a:p>
          <a:p>
            <a:endParaRPr lang="en-AU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In FIJI, </a:t>
            </a:r>
            <a:r>
              <a:rPr lang="en-AU" i="1" dirty="0" err="1">
                <a:solidFill>
                  <a:schemeClr val="tx2">
                    <a:lumMod val="75000"/>
                  </a:schemeClr>
                </a:solidFill>
              </a:rPr>
              <a:t>Analyze</a:t>
            </a:r>
            <a:r>
              <a:rPr lang="en-AU" i="1" dirty="0">
                <a:solidFill>
                  <a:schemeClr val="tx2">
                    <a:lumMod val="75000"/>
                  </a:schemeClr>
                </a:solidFill>
              </a:rPr>
              <a:t> -&gt; Set Measurements</a:t>
            </a:r>
          </a:p>
          <a:p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Includes option to redirect a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BDED5C-9C0F-8C49-B1A8-1C5B03AAE230}"/>
              </a:ext>
            </a:extLst>
          </p:cNvPr>
          <p:cNvSpPr/>
          <p:nvPr/>
        </p:nvSpPr>
        <p:spPr>
          <a:xfrm>
            <a:off x="2864924" y="6343279"/>
            <a:ext cx="2541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tx2">
                    <a:lumMod val="75000"/>
                  </a:schemeClr>
                </a:solidFill>
              </a:rPr>
              <a:t>Analyze</a:t>
            </a: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 these particles…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B93B4-5B46-114B-8E0C-1F9597ED3CF8}"/>
              </a:ext>
            </a:extLst>
          </p:cNvPr>
          <p:cNvSpPr txBox="1"/>
          <p:nvPr/>
        </p:nvSpPr>
        <p:spPr>
          <a:xfrm>
            <a:off x="7031809" y="4689173"/>
            <a:ext cx="2012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…but take measurements (intensity etc) from this image.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14AEF-F3D9-3443-AEC2-DF9F3E57478B}"/>
              </a:ext>
            </a:extLst>
          </p:cNvPr>
          <p:cNvSpPr/>
          <p:nvPr/>
        </p:nvSpPr>
        <p:spPr>
          <a:xfrm>
            <a:off x="3427343" y="4900980"/>
            <a:ext cx="3165765" cy="296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6227A1-11C4-9F45-80CE-D13052F0F188}"/>
              </a:ext>
            </a:extLst>
          </p:cNvPr>
          <p:cNvCxnSpPr>
            <a:cxnSpLocks/>
          </p:cNvCxnSpPr>
          <p:nvPr/>
        </p:nvCxnSpPr>
        <p:spPr>
          <a:xfrm>
            <a:off x="1730409" y="4184142"/>
            <a:ext cx="1575649" cy="7389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02E7CF-F448-7346-B3BD-D639938B1D61}"/>
              </a:ext>
            </a:extLst>
          </p:cNvPr>
          <p:cNvCxnSpPr>
            <a:cxnSpLocks/>
          </p:cNvCxnSpPr>
          <p:nvPr/>
        </p:nvCxnSpPr>
        <p:spPr>
          <a:xfrm>
            <a:off x="2455159" y="6543822"/>
            <a:ext cx="409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412BB9-2BE7-2B44-8815-E0E8437C50BF}"/>
              </a:ext>
            </a:extLst>
          </p:cNvPr>
          <p:cNvCxnSpPr>
            <a:cxnSpLocks/>
          </p:cNvCxnSpPr>
          <p:nvPr/>
        </p:nvCxnSpPr>
        <p:spPr>
          <a:xfrm rot="5400000">
            <a:off x="7730621" y="4394749"/>
            <a:ext cx="409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F24695-958D-7442-8460-4D96F6E71E9B}"/>
              </a:ext>
            </a:extLst>
          </p:cNvPr>
          <p:cNvCxnSpPr>
            <a:cxnSpLocks/>
          </p:cNvCxnSpPr>
          <p:nvPr/>
        </p:nvCxnSpPr>
        <p:spPr>
          <a:xfrm flipH="1">
            <a:off x="6500950" y="4189866"/>
            <a:ext cx="575990" cy="630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Fiji: Particle Analyzer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96FB1-B86C-EA40-88CF-2FD9AC187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Fiji: </a:t>
            </a:r>
            <a:r>
              <a:rPr lang="en-US" i="1" dirty="0"/>
              <a:t>Analyze &gt; Analyze Particles …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C8E71D7-5ACD-EF4F-8B9F-1BC74ED16876}"/>
              </a:ext>
            </a:extLst>
          </p:cNvPr>
          <p:cNvSpPr/>
          <p:nvPr/>
        </p:nvSpPr>
        <p:spPr>
          <a:xfrm>
            <a:off x="3742624" y="2731092"/>
            <a:ext cx="1157367" cy="720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C3CF0-FA30-CD44-A33E-F83CB3C53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" r="304"/>
          <a:stretch/>
        </p:blipFill>
        <p:spPr>
          <a:xfrm>
            <a:off x="1018161" y="4799212"/>
            <a:ext cx="2305024" cy="37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0EA90F-EE3E-A349-81A7-76F45210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860" y="2141347"/>
            <a:ext cx="1707007" cy="171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98C2095-0AC6-8842-B768-09342E7177A1}"/>
              </a:ext>
            </a:extLst>
          </p:cNvPr>
          <p:cNvSpPr/>
          <p:nvPr/>
        </p:nvSpPr>
        <p:spPr>
          <a:xfrm>
            <a:off x="2616631" y="2701746"/>
            <a:ext cx="489898" cy="326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4392C3-9DD7-4F44-8CD1-A6B3A3AF3502}"/>
              </a:ext>
            </a:extLst>
          </p:cNvPr>
          <p:cNvCxnSpPr>
            <a:cxnSpLocks/>
          </p:cNvCxnSpPr>
          <p:nvPr/>
        </p:nvCxnSpPr>
        <p:spPr>
          <a:xfrm flipH="1">
            <a:off x="2189585" y="3384289"/>
            <a:ext cx="1334338" cy="1323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73AEA85-12A6-7C41-98B3-79F98CCDD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792" y="3489108"/>
            <a:ext cx="1915297" cy="1190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B9940C-9364-F546-BF3C-F5C7749A64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8" t="-875" r="812" b="14922"/>
          <a:stretch/>
        </p:blipFill>
        <p:spPr>
          <a:xfrm>
            <a:off x="4143375" y="4381286"/>
            <a:ext cx="1533525" cy="1776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262FAF-4FE3-F946-9F09-F289CE52B65B}"/>
              </a:ext>
            </a:extLst>
          </p:cNvPr>
          <p:cNvCxnSpPr>
            <a:cxnSpLocks/>
          </p:cNvCxnSpPr>
          <p:nvPr/>
        </p:nvCxnSpPr>
        <p:spPr>
          <a:xfrm flipV="1">
            <a:off x="4856615" y="2040982"/>
            <a:ext cx="1834855" cy="785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6AB880-B8D3-474E-9F02-1D96948E280B}"/>
              </a:ext>
            </a:extLst>
          </p:cNvPr>
          <p:cNvCxnSpPr>
            <a:cxnSpLocks/>
          </p:cNvCxnSpPr>
          <p:nvPr/>
        </p:nvCxnSpPr>
        <p:spPr>
          <a:xfrm>
            <a:off x="3635253" y="3565958"/>
            <a:ext cx="401732" cy="860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63FB5528-C1EB-0544-9561-B57E3668F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83" y="1927327"/>
            <a:ext cx="1531515" cy="187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92F7C2-49EA-E74F-B080-D9D2BE9BB7C7}"/>
              </a:ext>
            </a:extLst>
          </p:cNvPr>
          <p:cNvCxnSpPr>
            <a:cxnSpLocks/>
          </p:cNvCxnSpPr>
          <p:nvPr/>
        </p:nvCxnSpPr>
        <p:spPr>
          <a:xfrm>
            <a:off x="4255686" y="3141600"/>
            <a:ext cx="1992714" cy="440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5">
            <a:extLst>
              <a:ext uri="{FF2B5EF4-FFF2-40B4-BE49-F238E27FC236}">
                <a16:creationId xmlns:a16="http://schemas.microsoft.com/office/drawing/2014/main" id="{92D24F72-908A-D242-8FC2-DD1A5490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73" y="1256953"/>
            <a:ext cx="1468597" cy="180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Optimizing the Segmentation Pipeline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6" y="1406414"/>
            <a:ext cx="2016224" cy="229875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907704" y="1528970"/>
            <a:ext cx="2880320" cy="2952328"/>
            <a:chOff x="1907704" y="1772816"/>
            <a:chExt cx="2880320" cy="29523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7704" y="2420888"/>
              <a:ext cx="2021840" cy="2304256"/>
            </a:xfrm>
            <a:prstGeom prst="rect">
              <a:avLst/>
            </a:prstGeom>
          </p:spPr>
        </p:pic>
        <p:cxnSp>
          <p:nvCxnSpPr>
            <p:cNvPr id="11" name="Curved Connector 10"/>
            <p:cNvCxnSpPr>
              <a:cxnSpLocks/>
              <a:endCxn id="6" idx="0"/>
            </p:cNvCxnSpPr>
            <p:nvPr/>
          </p:nvCxnSpPr>
          <p:spPr>
            <a:xfrm>
              <a:off x="2195736" y="1844825"/>
              <a:ext cx="722888" cy="576063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699792" y="1772816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Pre-processing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35896" y="2321058"/>
            <a:ext cx="4032448" cy="2952328"/>
            <a:chOff x="3635896" y="2564904"/>
            <a:chExt cx="4032448" cy="29523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5896" y="3212976"/>
              <a:ext cx="2009823" cy="2304256"/>
            </a:xfrm>
            <a:prstGeom prst="rect">
              <a:avLst/>
            </a:prstGeom>
          </p:spPr>
        </p:pic>
        <p:cxnSp>
          <p:nvCxnSpPr>
            <p:cNvPr id="14" name="Curved Connector 13"/>
            <p:cNvCxnSpPr>
              <a:endCxn id="7" idx="0"/>
            </p:cNvCxnSpPr>
            <p:nvPr/>
          </p:nvCxnSpPr>
          <p:spPr>
            <a:xfrm>
              <a:off x="3923928" y="2721620"/>
              <a:ext cx="716880" cy="49135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355976" y="2564904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Segmentation / </a:t>
              </a:r>
              <a:r>
                <a:rPr lang="en-US" dirty="0" err="1"/>
                <a:t>Regionalisation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64088" y="3041138"/>
            <a:ext cx="3528392" cy="3024336"/>
            <a:chOff x="5364088" y="3284984"/>
            <a:chExt cx="3528392" cy="30243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4088" y="4005064"/>
              <a:ext cx="2021840" cy="2304256"/>
            </a:xfrm>
            <a:prstGeom prst="rect">
              <a:avLst/>
            </a:prstGeom>
          </p:spPr>
        </p:pic>
        <p:cxnSp>
          <p:nvCxnSpPr>
            <p:cNvPr id="22" name="Curved Connector 21"/>
            <p:cNvCxnSpPr/>
            <p:nvPr/>
          </p:nvCxnSpPr>
          <p:spPr>
            <a:xfrm>
              <a:off x="5652120" y="3513708"/>
              <a:ext cx="716880" cy="49135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012160" y="3284984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Post-processing / correction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380312" y="3545194"/>
            <a:ext cx="3203848" cy="3042008"/>
            <a:chOff x="7380312" y="3789040"/>
            <a:chExt cx="3203848" cy="304200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b="13589"/>
            <a:stretch/>
          </p:blipFill>
          <p:spPr>
            <a:xfrm>
              <a:off x="7668344" y="4528792"/>
              <a:ext cx="883602" cy="2302256"/>
            </a:xfrm>
            <a:prstGeom prst="rect">
              <a:avLst/>
            </a:prstGeom>
          </p:spPr>
        </p:pic>
        <p:cxnSp>
          <p:nvCxnSpPr>
            <p:cNvPr id="23" name="Curved Connector 22"/>
            <p:cNvCxnSpPr/>
            <p:nvPr/>
          </p:nvCxnSpPr>
          <p:spPr>
            <a:xfrm>
              <a:off x="7380312" y="4077072"/>
              <a:ext cx="716880" cy="49135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703840" y="3789040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Measurement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23B70-FF90-5D4E-8316-B37054B72FE6}"/>
              </a:ext>
            </a:extLst>
          </p:cNvPr>
          <p:cNvGrpSpPr/>
          <p:nvPr/>
        </p:nvGrpSpPr>
        <p:grpSpPr>
          <a:xfrm>
            <a:off x="1164919" y="3705167"/>
            <a:ext cx="6428610" cy="2881781"/>
            <a:chOff x="1164919" y="3705167"/>
            <a:chExt cx="6428610" cy="2881781"/>
          </a:xfrm>
        </p:grpSpPr>
        <p:cxnSp>
          <p:nvCxnSpPr>
            <p:cNvPr id="34" name="Curved Connector 33"/>
            <p:cNvCxnSpPr/>
            <p:nvPr/>
          </p:nvCxnSpPr>
          <p:spPr>
            <a:xfrm rot="10800000">
              <a:off x="2915816" y="4481298"/>
              <a:ext cx="720081" cy="653575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1164919" y="3705167"/>
              <a:ext cx="6428610" cy="2881781"/>
              <a:chOff x="1164919" y="3705167"/>
              <a:chExt cx="6428610" cy="2881781"/>
            </a:xfrm>
          </p:grpSpPr>
          <p:cxnSp>
            <p:nvCxnSpPr>
              <p:cNvPr id="31" name="Curved Connector 30"/>
              <p:cNvCxnSpPr>
                <a:endCxn id="5" idx="2"/>
              </p:cNvCxnSpPr>
              <p:nvPr/>
            </p:nvCxnSpPr>
            <p:spPr>
              <a:xfrm rot="10800000">
                <a:off x="1164919" y="3705167"/>
                <a:ext cx="720081" cy="65357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urved Connector 34"/>
              <p:cNvCxnSpPr/>
              <p:nvPr/>
            </p:nvCxnSpPr>
            <p:spPr>
              <a:xfrm rot="10800000">
                <a:off x="4644008" y="5273390"/>
                <a:ext cx="720081" cy="65357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urved Connector 35"/>
              <p:cNvCxnSpPr>
                <a:cxnSpLocks/>
              </p:cNvCxnSpPr>
              <p:nvPr/>
            </p:nvCxnSpPr>
            <p:spPr>
              <a:xfrm rot="10800000">
                <a:off x="6732241" y="6082892"/>
                <a:ext cx="861288" cy="504056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94FC4E-3DD1-D547-A494-2EE5B8B17F85}"/>
              </a:ext>
            </a:extLst>
          </p:cNvPr>
          <p:cNvGrpSpPr/>
          <p:nvPr/>
        </p:nvGrpSpPr>
        <p:grpSpPr>
          <a:xfrm>
            <a:off x="1164918" y="3705166"/>
            <a:ext cx="4176466" cy="2248760"/>
            <a:chOff x="1164918" y="3705166"/>
            <a:chExt cx="4176466" cy="2248760"/>
          </a:xfrm>
        </p:grpSpPr>
        <p:cxnSp>
          <p:nvCxnSpPr>
            <p:cNvPr id="43" name="Curved Connector 42"/>
            <p:cNvCxnSpPr>
              <a:endCxn id="5" idx="2"/>
            </p:cNvCxnSpPr>
            <p:nvPr/>
          </p:nvCxnSpPr>
          <p:spPr>
            <a:xfrm rot="10800000">
              <a:off x="1164918" y="3705166"/>
              <a:ext cx="2448274" cy="152317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/>
            <p:cNvCxnSpPr>
              <a:endCxn id="5" idx="2"/>
            </p:cNvCxnSpPr>
            <p:nvPr/>
          </p:nvCxnSpPr>
          <p:spPr>
            <a:xfrm rot="10800000">
              <a:off x="1164918" y="3705166"/>
              <a:ext cx="4176466" cy="224876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F2B48E-3CB3-CA4E-88BA-84698A267353}"/>
              </a:ext>
            </a:extLst>
          </p:cNvPr>
          <p:cNvSpPr txBox="1"/>
          <p:nvPr/>
        </p:nvSpPr>
        <p:spPr>
          <a:xfrm>
            <a:off x="343776" y="5555621"/>
            <a:ext cx="308244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Results not good?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Change analysis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Change imaging settings</a:t>
            </a:r>
          </a:p>
        </p:txBody>
      </p:sp>
    </p:spTree>
    <p:extLst>
      <p:ext uri="{BB962C8B-B14F-4D97-AF65-F5344CB8AC3E}">
        <p14:creationId xmlns:p14="http://schemas.microsoft.com/office/powerpoint/2010/main" val="123202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F1FB-76C4-E548-A1DA-01B916D1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Add-on: ROI versus Mask (Fiji)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80CA-ACB3-E34E-A295-8AD9DE827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ROIs and Masks in Fiji can be converted into each other.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A2D1B-BF10-0B4E-A677-B36DA131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7" y="2821615"/>
            <a:ext cx="14224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685B0-650C-F846-91D3-514549E2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95" y="2821615"/>
            <a:ext cx="1384300" cy="19050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2139568-1B23-9945-AE32-4D87740BA531}"/>
              </a:ext>
            </a:extLst>
          </p:cNvPr>
          <p:cNvSpPr/>
          <p:nvPr/>
        </p:nvSpPr>
        <p:spPr>
          <a:xfrm>
            <a:off x="3074858" y="3349663"/>
            <a:ext cx="2302136" cy="79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5500A-ED53-2148-A342-3DE00AC09DE3}"/>
              </a:ext>
            </a:extLst>
          </p:cNvPr>
          <p:cNvSpPr txBox="1"/>
          <p:nvPr/>
        </p:nvSpPr>
        <p:spPr>
          <a:xfrm>
            <a:off x="2587998" y="2657164"/>
            <a:ext cx="3474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 &gt; Selection &gt; Create Selection</a:t>
            </a:r>
          </a:p>
          <a:p>
            <a:r>
              <a:rPr lang="en-US" i="1" dirty="0"/>
              <a:t>Edit &gt; Selection &gt; Restore Selection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B74AE15-EC64-A24D-AB93-B66563F662E7}"/>
              </a:ext>
            </a:extLst>
          </p:cNvPr>
          <p:cNvSpPr/>
          <p:nvPr/>
        </p:nvSpPr>
        <p:spPr>
          <a:xfrm rot="10800000">
            <a:off x="3074858" y="4237612"/>
            <a:ext cx="2302136" cy="79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DDCC1-D53D-AA44-BFC0-32AF121DB4AD}"/>
              </a:ext>
            </a:extLst>
          </p:cNvPr>
          <p:cNvSpPr txBox="1"/>
          <p:nvPr/>
        </p:nvSpPr>
        <p:spPr>
          <a:xfrm>
            <a:off x="2719009" y="4344743"/>
            <a:ext cx="300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 &gt; Selection &gt; Create Mask</a:t>
            </a:r>
          </a:p>
        </p:txBody>
      </p:sp>
    </p:spTree>
    <p:extLst>
      <p:ext uri="{BB962C8B-B14F-4D97-AF65-F5344CB8AC3E}">
        <p14:creationId xmlns:p14="http://schemas.microsoft.com/office/powerpoint/2010/main" val="2592547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ADCFD6-2595-8040-886F-83029013E5A1}"/>
              </a:ext>
            </a:extLst>
          </p:cNvPr>
          <p:cNvSpPr txBox="1">
            <a:spLocks/>
          </p:cNvSpPr>
          <p:nvPr/>
        </p:nvSpPr>
        <p:spPr>
          <a:xfrm>
            <a:off x="507852" y="1293780"/>
            <a:ext cx="7827626" cy="436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 great library for segmentation and post-processing.</a:t>
            </a:r>
          </a:p>
          <a:p>
            <a:r>
              <a:rPr lang="en-US" sz="1800" dirty="0"/>
              <a:t>Well documented! (https://</a:t>
            </a:r>
            <a:r>
              <a:rPr lang="en-US" sz="1800" dirty="0" err="1"/>
              <a:t>imagej.net</a:t>
            </a:r>
            <a:r>
              <a:rPr lang="en-US" sz="1800" dirty="0"/>
              <a:t>/</a:t>
            </a:r>
            <a:r>
              <a:rPr lang="en-US" sz="1800" dirty="0" err="1"/>
              <a:t>MorphoLibJ</a:t>
            </a:r>
            <a:r>
              <a:rPr lang="en-US" sz="1800" dirty="0"/>
              <a:t>)</a:t>
            </a:r>
          </a:p>
          <a:p>
            <a:r>
              <a:rPr lang="en-US" sz="1800" dirty="0"/>
              <a:t>Subscribe to the update site: Help-&gt;Update…-&gt;Manage Update Sites: </a:t>
            </a:r>
            <a:br>
              <a:rPr lang="en-US" sz="1800" dirty="0"/>
            </a:br>
            <a:r>
              <a:rPr lang="en-US" sz="1800" dirty="0"/>
              <a:t>add </a:t>
            </a:r>
            <a:r>
              <a:rPr lang="en-US" sz="1800" b="1" dirty="0"/>
              <a:t>IJPB-plugins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			</a:t>
            </a:r>
            <a:r>
              <a:rPr lang="en-US" sz="1800" b="1" dirty="0"/>
              <a:t>Some useful tools for post-processing: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Add-on: </a:t>
            </a:r>
            <a:r>
              <a:rPr lang="en-US" dirty="0" err="1"/>
              <a:t>MorphoLibJ</a:t>
            </a:r>
            <a:r>
              <a:rPr lang="en-US" dirty="0"/>
              <a:t> (Fiji)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32B0B-5CFC-BC4D-81E0-9EFB247F7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238" y="984640"/>
            <a:ext cx="3035030" cy="1045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E86094-9F48-904A-B835-9D0B1A587EA0}"/>
              </a:ext>
            </a:extLst>
          </p:cNvPr>
          <p:cNvSpPr txBox="1"/>
          <p:nvPr/>
        </p:nvSpPr>
        <p:spPr>
          <a:xfrm>
            <a:off x="656859" y="3349769"/>
            <a:ext cx="1999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Remove </a:t>
            </a:r>
            <a:r>
              <a:rPr lang="de-DE" sz="1600" err="1"/>
              <a:t>small</a:t>
            </a:r>
            <a:r>
              <a:rPr lang="de-DE" sz="1600"/>
              <a:t> </a:t>
            </a:r>
            <a:r>
              <a:rPr lang="de-DE" sz="1600" err="1"/>
              <a:t>regions</a:t>
            </a:r>
            <a:endParaRPr lang="de-DE" sz="16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0212B6-00B6-3340-8C74-B12AC45E9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99" y="5881089"/>
            <a:ext cx="1530577" cy="881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45A820-6B89-E344-A758-C8BDE8E8E3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85" t="-595" r="70907" b="63631"/>
          <a:stretch/>
        </p:blipFill>
        <p:spPr>
          <a:xfrm>
            <a:off x="3048223" y="3663588"/>
            <a:ext cx="1524769" cy="5933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DECF79-EA8C-C642-880B-0FB4933D90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38" r="30763" b="44644"/>
          <a:stretch/>
        </p:blipFill>
        <p:spPr>
          <a:xfrm>
            <a:off x="3399751" y="4047588"/>
            <a:ext cx="2036322" cy="8886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642A76-E33E-2744-98CF-DCBDBB56E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237" t="45862"/>
          <a:stretch/>
        </p:blipFill>
        <p:spPr>
          <a:xfrm>
            <a:off x="4238171" y="4596790"/>
            <a:ext cx="1602163" cy="86907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918A4-1BBD-9141-A185-0A0113455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18" y="3740069"/>
            <a:ext cx="1713129" cy="1919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59E969-C7C3-CC4F-B936-AE59BEF2E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311" y="3954848"/>
            <a:ext cx="1702077" cy="18996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9B57F0-46ED-F24B-B767-B2B8B8779D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324" y="3336043"/>
            <a:ext cx="2429755" cy="29031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FFFDE3-6233-F447-8D5F-DC75488C6A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2845" y="3778981"/>
            <a:ext cx="2506517" cy="29899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CC88CA-76AA-174F-9ECB-711A8C5D5167}"/>
              </a:ext>
            </a:extLst>
          </p:cNvPr>
          <p:cNvSpPr txBox="1"/>
          <p:nvPr/>
        </p:nvSpPr>
        <p:spPr>
          <a:xfrm>
            <a:off x="6425525" y="2975362"/>
            <a:ext cx="1782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Keep </a:t>
            </a:r>
            <a:r>
              <a:rPr lang="de-DE" sz="1600" err="1"/>
              <a:t>largest</a:t>
            </a:r>
            <a:r>
              <a:rPr lang="de-DE" sz="1600"/>
              <a:t> </a:t>
            </a:r>
            <a:r>
              <a:rPr lang="de-DE" sz="1600" err="1"/>
              <a:t>region</a:t>
            </a:r>
            <a:endParaRPr lang="de-DE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E704D-DF24-2E43-87B3-900F44394331}"/>
              </a:ext>
            </a:extLst>
          </p:cNvPr>
          <p:cNvSpPr/>
          <p:nvPr/>
        </p:nvSpPr>
        <p:spPr>
          <a:xfrm>
            <a:off x="4238171" y="5273978"/>
            <a:ext cx="1602163" cy="211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8B7866-9826-C74D-86E5-D94DD9F88E0E}"/>
              </a:ext>
            </a:extLst>
          </p:cNvPr>
          <p:cNvSpPr/>
          <p:nvPr/>
        </p:nvSpPr>
        <p:spPr>
          <a:xfrm>
            <a:off x="4228892" y="5065758"/>
            <a:ext cx="1602163" cy="211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48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  <p:bldP spid="11" grpId="0"/>
      <p:bldP spid="22" grpId="0"/>
      <p:bldP spid="23" grpId="0" animBg="1"/>
      <p:bldP spid="23" grpId="1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6D79-05D0-6449-9683-E564CDF7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Demo: Segmentation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91395-90EE-0043-BDE1-A7A36715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37" y="1652751"/>
            <a:ext cx="4133193" cy="4133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1D4BD-ACD4-D74F-91E5-BC1D172C2FA6}"/>
              </a:ext>
            </a:extLst>
          </p:cNvPr>
          <p:cNvSpPr txBox="1"/>
          <p:nvPr/>
        </p:nvSpPr>
        <p:spPr>
          <a:xfrm>
            <a:off x="5624702" y="6571243"/>
            <a:ext cx="339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obtained from </a:t>
            </a:r>
            <a:r>
              <a:rPr lang="en-US" sz="1200" dirty="0" err="1"/>
              <a:t>Elnaz</a:t>
            </a:r>
            <a:r>
              <a:rPr lang="en-US" sz="1200" dirty="0"/>
              <a:t> </a:t>
            </a:r>
            <a:r>
              <a:rPr lang="en-US" sz="1200" dirty="0" err="1"/>
              <a:t>Fazeli</a:t>
            </a:r>
            <a:r>
              <a:rPr lang="en-US" sz="1200" dirty="0"/>
              <a:t>, </a:t>
            </a:r>
            <a:r>
              <a:rPr lang="en-US" sz="1200" dirty="0" err="1"/>
              <a:t>Univserity</a:t>
            </a:r>
            <a:r>
              <a:rPr lang="en-US" sz="1200" dirty="0"/>
              <a:t> of Turku</a:t>
            </a:r>
          </a:p>
        </p:txBody>
      </p:sp>
    </p:spTree>
    <p:extLst>
      <p:ext uri="{BB962C8B-B14F-4D97-AF65-F5344CB8AC3E}">
        <p14:creationId xmlns:p14="http://schemas.microsoft.com/office/powerpoint/2010/main" val="2162442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Exercise: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 dirty="0"/>
              <a:t>Segment cells, measure each cell brightness, and get cell count. (Cell_2D_bg.tif)</a:t>
            </a:r>
          </a:p>
          <a:p>
            <a:r>
              <a:rPr lang="en-US" sz="1500" dirty="0"/>
              <a:t>Preprocess with gaussian blur</a:t>
            </a:r>
          </a:p>
          <a:p>
            <a:r>
              <a:rPr lang="en-US" sz="1500" dirty="0"/>
              <a:t>Subtract background</a:t>
            </a:r>
          </a:p>
          <a:p>
            <a:r>
              <a:rPr lang="en-US" sz="1500" dirty="0"/>
              <a:t>Duplicate this image to re-use for measurements.</a:t>
            </a:r>
          </a:p>
          <a:p>
            <a:r>
              <a:rPr lang="en-US" sz="1500" dirty="0"/>
              <a:t>Threshold</a:t>
            </a:r>
          </a:p>
          <a:p>
            <a:r>
              <a:rPr lang="en-US" sz="1500" dirty="0"/>
              <a:t>Optional: Open/Close, Watershed </a:t>
            </a:r>
          </a:p>
          <a:p>
            <a:r>
              <a:rPr lang="en-US" sz="1500" dirty="0"/>
              <a:t>Set measurements (Don’t forget to </a:t>
            </a:r>
            <a:r>
              <a:rPr lang="en-US" sz="1500" b="1" dirty="0"/>
              <a:t>redirect</a:t>
            </a:r>
            <a:r>
              <a:rPr lang="en-US" sz="1500" dirty="0"/>
              <a:t>)</a:t>
            </a:r>
          </a:p>
          <a:p>
            <a:r>
              <a:rPr lang="en-US" sz="1500" dirty="0"/>
              <a:t>Analyze particles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en-US" sz="1500" b="1" dirty="0"/>
              <a:t>Tips:</a:t>
            </a:r>
          </a:p>
          <a:p>
            <a:r>
              <a:rPr lang="en-US" sz="1500" dirty="0"/>
              <a:t>Use the search bar (key L) if you don’t find a command.</a:t>
            </a:r>
          </a:p>
          <a:p>
            <a:r>
              <a:rPr lang="en-US" sz="1500" dirty="0"/>
              <a:t>Duplicate your image regularly as backup (</a:t>
            </a:r>
            <a:r>
              <a:rPr lang="en-US" sz="1500" dirty="0" err="1"/>
              <a:t>Cmd+Shift+D</a:t>
            </a:r>
            <a:r>
              <a:rPr lang="en-US" sz="1500" dirty="0"/>
              <a:t>) </a:t>
            </a:r>
            <a:r>
              <a:rPr lang="en-US" sz="1500" dirty="0">
                <a:sym typeface="Wingdings" pitchFamily="2" charset="2"/>
              </a:rPr>
              <a:t></a:t>
            </a:r>
          </a:p>
          <a:p>
            <a:r>
              <a:rPr lang="en-US" sz="1500" dirty="0">
                <a:sym typeface="Wingdings" pitchFamily="2" charset="2"/>
              </a:rPr>
              <a:t>Use the ‘Preview’ buttons</a:t>
            </a: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b="1" dirty="0"/>
              <a:t>More datasets to segment:</a:t>
            </a:r>
          </a:p>
          <a:p>
            <a:r>
              <a:rPr lang="en-US" sz="1500" dirty="0" err="1"/>
              <a:t>cell_chain.png</a:t>
            </a:r>
            <a:r>
              <a:rPr lang="en-US" sz="1500" dirty="0"/>
              <a:t>, </a:t>
            </a:r>
            <a:r>
              <a:rPr lang="en-US" sz="1500" dirty="0" err="1"/>
              <a:t>cell_colony.tif</a:t>
            </a:r>
            <a:r>
              <a:rPr lang="en-US" sz="1500" dirty="0"/>
              <a:t> (use Binary &gt; Open or </a:t>
            </a:r>
            <a:r>
              <a:rPr lang="en-US" sz="1500" dirty="0" err="1"/>
              <a:t>MorpholibJ</a:t>
            </a:r>
            <a:r>
              <a:rPr lang="en-US" sz="1500" dirty="0"/>
              <a:t> to remove small regions)</a:t>
            </a:r>
          </a:p>
          <a:p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3BF1C-11D0-544A-AF0B-8A9D08F3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48" y="2232828"/>
            <a:ext cx="2261924" cy="21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699-755E-A242-BC18-F83E8EF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Recap: Basic Concepts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1B319-81E3-944A-9077-F023283EA939}"/>
              </a:ext>
            </a:extLst>
          </p:cNvPr>
          <p:cNvGrpSpPr/>
          <p:nvPr/>
        </p:nvGrpSpPr>
        <p:grpSpPr>
          <a:xfrm>
            <a:off x="5576558" y="1050012"/>
            <a:ext cx="2971800" cy="5638800"/>
            <a:chOff x="5490695" y="619780"/>
            <a:chExt cx="3272305" cy="60096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D6656EC-8C95-7A46-8CCB-58545377B00A}"/>
                </a:ext>
              </a:extLst>
            </p:cNvPr>
            <p:cNvSpPr/>
            <p:nvPr/>
          </p:nvSpPr>
          <p:spPr>
            <a:xfrm>
              <a:off x="5490695" y="619780"/>
              <a:ext cx="3272305" cy="6009620"/>
            </a:xfrm>
            <a:prstGeom prst="roundRect">
              <a:avLst>
                <a:gd name="adj" fmla="val 8061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4846F0-4A32-D145-8661-F066CC4BC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6677" y="1236570"/>
              <a:ext cx="2300337" cy="3082271"/>
            </a:xfrm>
            <a:prstGeom prst="rect">
              <a:avLst/>
            </a:prstGeom>
          </p:spPr>
        </p:pic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E739B11E-159C-A249-ACE9-61A084A5B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606" y="5060787"/>
              <a:ext cx="2838482" cy="1392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3190CC-961D-5E4C-B813-CBD7827F99E4}"/>
                </a:ext>
              </a:extLst>
            </p:cNvPr>
            <p:cNvSpPr txBox="1"/>
            <p:nvPr/>
          </p:nvSpPr>
          <p:spPr>
            <a:xfrm>
              <a:off x="5650487" y="670986"/>
              <a:ext cx="2895600" cy="49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>
                  <a:solidFill>
                    <a:schemeClr val="accent1">
                      <a:lumMod val="50000"/>
                    </a:schemeClr>
                  </a:solidFill>
                </a:rPr>
                <a:t>ROI manager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5B2B1A-AADC-2D48-B20B-596B044C9C53}"/>
                </a:ext>
              </a:extLst>
            </p:cNvPr>
            <p:cNvSpPr txBox="1"/>
            <p:nvPr/>
          </p:nvSpPr>
          <p:spPr>
            <a:xfrm>
              <a:off x="5679046" y="4500511"/>
              <a:ext cx="2838482" cy="49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>
                  <a:solidFill>
                    <a:schemeClr val="accent1">
                      <a:lumMod val="50000"/>
                    </a:schemeClr>
                  </a:solidFill>
                </a:rPr>
                <a:t>Overlay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DD2C83-E3F8-B640-A5D1-98B0F90A0DED}"/>
              </a:ext>
            </a:extLst>
          </p:cNvPr>
          <p:cNvGrpSpPr/>
          <p:nvPr/>
        </p:nvGrpSpPr>
        <p:grpSpPr>
          <a:xfrm>
            <a:off x="508996" y="1851474"/>
            <a:ext cx="4797260" cy="4038599"/>
            <a:chOff x="552585" y="1481535"/>
            <a:chExt cx="4797260" cy="40385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5E6EB9-C502-084C-AF92-A13056B8EFF1}"/>
                </a:ext>
              </a:extLst>
            </p:cNvPr>
            <p:cNvGrpSpPr/>
            <p:nvPr/>
          </p:nvGrpSpPr>
          <p:grpSpPr>
            <a:xfrm>
              <a:off x="552585" y="1481535"/>
              <a:ext cx="4797260" cy="4038599"/>
              <a:chOff x="457200" y="2057400"/>
              <a:chExt cx="4797260" cy="4038599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3E62A2A-C16C-2F48-A4D1-91797D283B5E}"/>
                  </a:ext>
                </a:extLst>
              </p:cNvPr>
              <p:cNvSpPr/>
              <p:nvPr/>
            </p:nvSpPr>
            <p:spPr>
              <a:xfrm>
                <a:off x="457200" y="2057400"/>
                <a:ext cx="4797260" cy="4038599"/>
              </a:xfrm>
              <a:prstGeom prst="roundRect">
                <a:avLst>
                  <a:gd name="adj" fmla="val 806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515D906-CEE1-B64C-A6A2-84D4CDB42257}"/>
                  </a:ext>
                </a:extLst>
              </p:cNvPr>
              <p:cNvSpPr/>
              <p:nvPr/>
            </p:nvSpPr>
            <p:spPr>
              <a:xfrm>
                <a:off x="1823555" y="2290049"/>
                <a:ext cx="3430904" cy="2164350"/>
              </a:xfrm>
              <a:prstGeom prst="arc">
                <a:avLst>
                  <a:gd name="adj1" fmla="val 6185637"/>
                  <a:gd name="adj2" fmla="val 10747564"/>
                </a:avLst>
              </a:prstGeom>
              <a:ln w="76200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0FC970-B4D9-4742-89A6-82FE7F88B365}"/>
                  </a:ext>
                </a:extLst>
              </p:cNvPr>
              <p:cNvSpPr txBox="1"/>
              <p:nvPr/>
            </p:nvSpPr>
            <p:spPr>
              <a:xfrm>
                <a:off x="1408030" y="2069133"/>
                <a:ext cx="289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>
                    <a:solidFill>
                      <a:schemeClr val="accent1">
                        <a:lumMod val="50000"/>
                      </a:schemeClr>
                    </a:solidFill>
                  </a:rPr>
                  <a:t>Measure pipeline</a:t>
                </a:r>
              </a:p>
            </p:txBody>
          </p:sp>
        </p:grpSp>
        <p:pic>
          <p:nvPicPr>
            <p:cNvPr id="22" name="Content Placeholder 4">
              <a:extLst>
                <a:ext uri="{FF2B5EF4-FFF2-40B4-BE49-F238E27FC236}">
                  <a16:creationId xmlns:a16="http://schemas.microsoft.com/office/drawing/2014/main" id="{1A42F56F-69EF-A443-917C-67453DD18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50" y="2146622"/>
              <a:ext cx="2665007" cy="86456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B129D5E-7354-CE4F-8773-326243C1E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573" y="2724024"/>
              <a:ext cx="1066229" cy="11453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DFD625-5F2C-5043-B027-94365D7B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2179" y="3694453"/>
              <a:ext cx="1423098" cy="16200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ABE065-1735-394F-B4D2-2E8530FF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3216" y="4307333"/>
              <a:ext cx="2628611" cy="1172614"/>
            </a:xfrm>
            <a:prstGeom prst="rect">
              <a:avLst/>
            </a:prstGeom>
          </p:spPr>
        </p:pic>
        <p:pic>
          <p:nvPicPr>
            <p:cNvPr id="26" name="Picture 25" descr="Screen Shot 2014-10-09 at 10.35.25 PM.png">
              <a:extLst>
                <a:ext uri="{FF2B5EF4-FFF2-40B4-BE49-F238E27FC236}">
                  <a16:creationId xmlns:a16="http://schemas.microsoft.com/office/drawing/2014/main" id="{17B78595-5D37-D547-BF15-68760C9D3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457" y="2858267"/>
              <a:ext cx="1670370" cy="1158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230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2147B-AB25-4D4F-BB62-BC6E07611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11572"/>
            <a:ext cx="8229600" cy="3914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/>
              <a:t>Application:</a:t>
            </a:r>
          </a:p>
          <a:p>
            <a:pPr marL="0" indent="0" algn="ctr">
              <a:buNone/>
            </a:pPr>
            <a:r>
              <a:rPr lang="en-US" sz="5400" b="1" dirty="0"/>
              <a:t>Interactive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88480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804D-13C4-4A43-BEC9-62159E38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8B88D-3D82-FF47-9573-F48088307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Interactive segmentation can be used for:</a:t>
            </a:r>
          </a:p>
          <a:p>
            <a:endParaRPr lang="en-US" dirty="0"/>
          </a:p>
          <a:p>
            <a:r>
              <a:rPr lang="en-US" dirty="0"/>
              <a:t>Find good parameters before automatizing the pipeline (exploration).</a:t>
            </a:r>
          </a:p>
          <a:p>
            <a:endParaRPr lang="en-US" dirty="0"/>
          </a:p>
          <a:p>
            <a:r>
              <a:rPr lang="en-US" dirty="0"/>
              <a:t>Quick segmentation of a single image (exploration).</a:t>
            </a:r>
          </a:p>
          <a:p>
            <a:endParaRPr lang="en-US" dirty="0"/>
          </a:p>
          <a:p>
            <a:r>
              <a:rPr lang="en-US" dirty="0"/>
              <a:t>Segment difficult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28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F725CA0-0D59-5148-B0B8-5F16F12C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Concept: Grayscale Watershed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C7859-5439-1E44-B650-94575F1D79EB}"/>
              </a:ext>
            </a:extLst>
          </p:cNvPr>
          <p:cNvSpPr txBox="1"/>
          <p:nvPr/>
        </p:nvSpPr>
        <p:spPr>
          <a:xfrm>
            <a:off x="494580" y="999831"/>
            <a:ext cx="755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Recap: Binary watershed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F83650-B28D-E542-AB29-CD5678975480}"/>
              </a:ext>
            </a:extLst>
          </p:cNvPr>
          <p:cNvSpPr txBox="1"/>
          <p:nvPr/>
        </p:nvSpPr>
        <p:spPr>
          <a:xfrm>
            <a:off x="494579" y="3979034"/>
            <a:ext cx="7555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Grayscale watershed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The peaks (or minima) are directly detected in the grayscale input image.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The input is therefore a grayscale image, not a binary image.</a:t>
            </a:r>
            <a:endParaRPr lang="en-GB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8313F3-0B89-D143-A599-30805DC7410D}"/>
              </a:ext>
            </a:extLst>
          </p:cNvPr>
          <p:cNvGrpSpPr/>
          <p:nvPr/>
        </p:nvGrpSpPr>
        <p:grpSpPr>
          <a:xfrm>
            <a:off x="-301529" y="1369163"/>
            <a:ext cx="9280310" cy="2411535"/>
            <a:chOff x="-301529" y="1369163"/>
            <a:chExt cx="9280310" cy="24115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C8B27A-8E5F-2440-A899-FDDEA26A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7188" y="1936505"/>
              <a:ext cx="1260643" cy="184419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BEF361-05A1-114E-9F78-A19D0354699A}"/>
                </a:ext>
              </a:extLst>
            </p:cNvPr>
            <p:cNvSpPr txBox="1"/>
            <p:nvPr/>
          </p:nvSpPr>
          <p:spPr>
            <a:xfrm>
              <a:off x="3381168" y="1561374"/>
              <a:ext cx="2393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Start flooding</a:t>
              </a:r>
            </a:p>
            <a:p>
              <a:pPr algn="ctr"/>
              <a:endParaRPr lang="en-GB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9D927A-B3FA-CB48-AC72-2704852A8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839"/>
            <a:stretch/>
          </p:blipFill>
          <p:spPr>
            <a:xfrm>
              <a:off x="3896795" y="1877801"/>
              <a:ext cx="1257090" cy="188256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7E1D5D-5D62-CE4F-AFAF-BC7BF54292E8}"/>
                </a:ext>
              </a:extLst>
            </p:cNvPr>
            <p:cNvSpPr txBox="1"/>
            <p:nvPr/>
          </p:nvSpPr>
          <p:spPr>
            <a:xfrm>
              <a:off x="1564226" y="1387593"/>
              <a:ext cx="20021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Compute distance map.</a:t>
              </a:r>
            </a:p>
            <a:p>
              <a:pPr algn="ctr"/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Find local peaks</a:t>
              </a:r>
              <a:endParaRPr lang="en-GB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922842-9260-DB40-B1B5-2C73615B48C6}"/>
                </a:ext>
              </a:extLst>
            </p:cNvPr>
            <p:cNvSpPr txBox="1"/>
            <p:nvPr/>
          </p:nvSpPr>
          <p:spPr>
            <a:xfrm>
              <a:off x="5892849" y="1369163"/>
              <a:ext cx="30231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Stop flooding once regions touch or an intensity threshold is reached</a:t>
              </a:r>
            </a:p>
            <a:p>
              <a:pPr algn="ctr"/>
              <a:endParaRPr lang="en-GB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8659B1-89B1-0D48-B409-FB54100D4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592" r="33887"/>
            <a:stretch/>
          </p:blipFill>
          <p:spPr>
            <a:xfrm>
              <a:off x="5795192" y="1877802"/>
              <a:ext cx="1285194" cy="18825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981E67-A0B0-CD4C-9B38-D43423D86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153" r="326"/>
            <a:stretch/>
          </p:blipFill>
          <p:spPr>
            <a:xfrm>
              <a:off x="7693588" y="1877801"/>
              <a:ext cx="1285193" cy="1882561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66018BE0-7B8F-B941-96F8-C5E1D985B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62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061" y="1925268"/>
              <a:ext cx="1066939" cy="1083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86EF3-92B4-844A-8DFD-2C5F21DB6D39}"/>
                </a:ext>
              </a:extLst>
            </p:cNvPr>
            <p:cNvSpPr txBox="1"/>
            <p:nvPr/>
          </p:nvSpPr>
          <p:spPr>
            <a:xfrm>
              <a:off x="-301529" y="1537209"/>
              <a:ext cx="2002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Binary image</a:t>
              </a:r>
              <a:endParaRPr lang="en-GB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E8BC1DC1-EE31-AC49-A998-497EB7D50A51}"/>
                </a:ext>
              </a:extLst>
            </p:cNvPr>
            <p:cNvSpPr/>
            <p:nvPr/>
          </p:nvSpPr>
          <p:spPr>
            <a:xfrm>
              <a:off x="3403522" y="2373342"/>
              <a:ext cx="310081" cy="1316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8BBFF4A-7A63-0543-8137-416F86325633}"/>
                </a:ext>
              </a:extLst>
            </p:cNvPr>
            <p:cNvSpPr/>
            <p:nvPr/>
          </p:nvSpPr>
          <p:spPr>
            <a:xfrm>
              <a:off x="1447441" y="2373342"/>
              <a:ext cx="310081" cy="1316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69330F79-53FA-E44A-8847-C8C92B4343C8}"/>
                </a:ext>
              </a:extLst>
            </p:cNvPr>
            <p:cNvSpPr/>
            <p:nvPr/>
          </p:nvSpPr>
          <p:spPr>
            <a:xfrm>
              <a:off x="5359603" y="2373342"/>
              <a:ext cx="310081" cy="1316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A2A491D5-198E-5146-BD60-D2F5FA8B0ADD}"/>
                </a:ext>
              </a:extLst>
            </p:cNvPr>
            <p:cNvSpPr/>
            <p:nvPr/>
          </p:nvSpPr>
          <p:spPr>
            <a:xfrm>
              <a:off x="7315683" y="2373342"/>
              <a:ext cx="310081" cy="1316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3F4D13-F859-A643-A66F-061ABB92284D}"/>
              </a:ext>
            </a:extLst>
          </p:cNvPr>
          <p:cNvGrpSpPr/>
          <p:nvPr/>
        </p:nvGrpSpPr>
        <p:grpSpPr>
          <a:xfrm>
            <a:off x="1775143" y="4895328"/>
            <a:ext cx="5935879" cy="1871834"/>
            <a:chOff x="1775143" y="4895328"/>
            <a:chExt cx="5935879" cy="18718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4E8538-AC66-2C42-95BC-3F49AB608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228" y="4902364"/>
              <a:ext cx="1587541" cy="18577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80C3F9-6450-6E4B-B5CA-763E20F9C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5143" y="4902364"/>
              <a:ext cx="1580283" cy="18338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C8ADF5-4AAF-7F4E-BBAC-296FE4E50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11454" y="4895328"/>
              <a:ext cx="1599568" cy="1871834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B919CDC-6F3A-D249-B366-868783E08920}"/>
                </a:ext>
              </a:extLst>
            </p:cNvPr>
            <p:cNvSpPr/>
            <p:nvPr/>
          </p:nvSpPr>
          <p:spPr>
            <a:xfrm>
              <a:off x="3524304" y="5783041"/>
              <a:ext cx="310081" cy="1316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4BB0FD78-67D5-634C-97F2-122EE5A63F13}"/>
                </a:ext>
              </a:extLst>
            </p:cNvPr>
            <p:cNvSpPr/>
            <p:nvPr/>
          </p:nvSpPr>
          <p:spPr>
            <a:xfrm>
              <a:off x="5684487" y="5783041"/>
              <a:ext cx="310081" cy="1316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10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399802"/>
            <a:ext cx="6871416" cy="652934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Segmentation with Interactive </a:t>
            </a:r>
            <a:r>
              <a:rPr lang="en-US" sz="2800" dirty="0" err="1"/>
              <a:t>H_Watershed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D3B-3D82-1B47-8F4D-DF5A7D31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>
            <a:normAutofit/>
          </a:bodyPr>
          <a:lstStyle/>
          <a:p>
            <a:r>
              <a:rPr lang="en-US" sz="1800" b="1" dirty="0"/>
              <a:t>(Interactive) </a:t>
            </a:r>
            <a:r>
              <a:rPr lang="en-US" sz="1800" b="1" dirty="0" err="1"/>
              <a:t>H_Watershed</a:t>
            </a:r>
            <a:r>
              <a:rPr lang="en-US" sz="1800" b="1" dirty="0"/>
              <a:t> </a:t>
            </a:r>
            <a:r>
              <a:rPr lang="en-US" sz="1800" dirty="0"/>
              <a:t>plugin from SCF</a:t>
            </a:r>
          </a:p>
          <a:p>
            <a:pPr lvl="1"/>
            <a:r>
              <a:rPr lang="en-US" sz="1600" dirty="0"/>
              <a:t>Works directly on the </a:t>
            </a:r>
            <a:r>
              <a:rPr lang="en-US" sz="1600" b="1" dirty="0"/>
              <a:t>grayscale</a:t>
            </a:r>
            <a:r>
              <a:rPr lang="en-US" sz="1600" dirty="0"/>
              <a:t> images</a:t>
            </a:r>
          </a:p>
          <a:p>
            <a:pPr lvl="1"/>
            <a:r>
              <a:rPr lang="en-US" sz="1600" dirty="0"/>
              <a:t>Allows for </a:t>
            </a:r>
            <a:r>
              <a:rPr lang="en-US" sz="1600" b="1" dirty="0"/>
              <a:t>interactive</a:t>
            </a:r>
            <a:r>
              <a:rPr lang="en-US" sz="1600" dirty="0"/>
              <a:t> exploration.</a:t>
            </a:r>
          </a:p>
          <a:p>
            <a:pPr lvl="1"/>
            <a:r>
              <a:rPr lang="en-US" sz="1600" dirty="0"/>
              <a:t>In FIJI, </a:t>
            </a:r>
            <a:r>
              <a:rPr lang="en-US" sz="1600" i="1" dirty="0"/>
              <a:t>SCF &gt; Labeling &gt; (Interactive) </a:t>
            </a:r>
            <a:r>
              <a:rPr lang="en-US" sz="1600" i="1" dirty="0" err="1"/>
              <a:t>H_Watershed</a:t>
            </a:r>
            <a:endParaRPr lang="en-US" sz="1600" i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0"/>
            <a:r>
              <a:rPr lang="en-US" sz="1800" dirty="0"/>
              <a:t>Note:</a:t>
            </a:r>
          </a:p>
          <a:p>
            <a:pPr lvl="1"/>
            <a:r>
              <a:rPr lang="en-US" sz="1600" dirty="0"/>
              <a:t>Need </a:t>
            </a:r>
            <a:r>
              <a:rPr lang="en-US" sz="1600" i="1" dirty="0"/>
              <a:t>SCF MPI CBG </a:t>
            </a:r>
            <a:r>
              <a:rPr lang="en-US" sz="1600" dirty="0"/>
              <a:t>update site.</a:t>
            </a:r>
          </a:p>
          <a:p>
            <a:pPr lvl="1"/>
            <a:r>
              <a:rPr lang="en-US" sz="1600" dirty="0"/>
              <a:t>Preprocessing same as before.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i="1" dirty="0"/>
          </a:p>
          <a:p>
            <a:endParaRPr lang="en-US" sz="1800" i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8ADA6D-32D9-8B45-BD6D-44C02ED2D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3"/>
          <a:stretch/>
        </p:blipFill>
        <p:spPr bwMode="auto">
          <a:xfrm>
            <a:off x="6505547" y="1600200"/>
            <a:ext cx="1866621" cy="190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4A9AE-2998-B641-A434-8E9C21E2C5BB}"/>
              </a:ext>
            </a:extLst>
          </p:cNvPr>
          <p:cNvSpPr txBox="1"/>
          <p:nvPr/>
        </p:nvSpPr>
        <p:spPr>
          <a:xfrm>
            <a:off x="6505548" y="3500846"/>
            <a:ext cx="1905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Sample image for which our simple pipeline could fail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F2BAF-E65B-DC40-A53B-BDAD23042AA0}"/>
              </a:ext>
            </a:extLst>
          </p:cNvPr>
          <p:cNvSpPr/>
          <p:nvPr/>
        </p:nvSpPr>
        <p:spPr>
          <a:xfrm>
            <a:off x="6331131" y="6505302"/>
            <a:ext cx="2812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>
                <a:solidFill>
                  <a:schemeClr val="tx2">
                    <a:lumMod val="75000"/>
                  </a:schemeClr>
                </a:solidFill>
                <a:hlinkClick r:id="rId3"/>
              </a:rPr>
              <a:t>https://imagej.net/Interactive_Watershed</a:t>
            </a:r>
            <a:r>
              <a:rPr lang="en-GB" sz="120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8E44F1-6593-E847-872D-F4815CF93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124" y="4145856"/>
            <a:ext cx="2528205" cy="199939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DD5788-736F-5644-826D-ECF217A23A2B}"/>
              </a:ext>
            </a:extLst>
          </p:cNvPr>
          <p:cNvGrpSpPr/>
          <p:nvPr/>
        </p:nvGrpSpPr>
        <p:grpSpPr>
          <a:xfrm>
            <a:off x="4615543" y="3813718"/>
            <a:ext cx="1832394" cy="1115334"/>
            <a:chOff x="4387850" y="5458034"/>
            <a:chExt cx="2730500" cy="1651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4010A5-554B-EB48-9046-7370E002E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7850" y="5458034"/>
              <a:ext cx="2730500" cy="1651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53D693-7C3B-1B4B-8A71-25CF268B2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2968" t="3095" r="30393" b="-5506"/>
            <a:stretch/>
          </p:blipFill>
          <p:spPr>
            <a:xfrm>
              <a:off x="4667795" y="5465467"/>
              <a:ext cx="557349" cy="261439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2F29720-8E5C-F84F-B47B-20F376C3177F}"/>
              </a:ext>
            </a:extLst>
          </p:cNvPr>
          <p:cNvSpPr/>
          <p:nvPr/>
        </p:nvSpPr>
        <p:spPr>
          <a:xfrm>
            <a:off x="6270171" y="5651863"/>
            <a:ext cx="2220686" cy="298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113F88-0977-5A4A-BB06-FC563C73CDC7}"/>
              </a:ext>
            </a:extLst>
          </p:cNvPr>
          <p:cNvSpPr/>
          <p:nvPr/>
        </p:nvSpPr>
        <p:spPr>
          <a:xfrm>
            <a:off x="4803410" y="4145856"/>
            <a:ext cx="1466761" cy="181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4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0E1F1252-F18E-314C-9883-EA3DDE1A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79" y="1421031"/>
            <a:ext cx="4296871" cy="3280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Interactive </a:t>
            </a:r>
            <a:r>
              <a:rPr lang="en-US" dirty="0" err="1"/>
              <a:t>H_Watershed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4E40B-7055-C54A-AA93-800F6D74CAC7}"/>
              </a:ext>
            </a:extLst>
          </p:cNvPr>
          <p:cNvSpPr txBox="1"/>
          <p:nvPr/>
        </p:nvSpPr>
        <p:spPr>
          <a:xfrm>
            <a:off x="784927" y="4605112"/>
            <a:ext cx="370258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Seed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2">
                    <a:lumMod val="75000"/>
                  </a:schemeClr>
                </a:solidFill>
              </a:rPr>
              <a:t>Prominence of a maxima as compared to its surrounding.</a:t>
            </a:r>
          </a:p>
          <a:p>
            <a:endParaRPr lang="en-GB" sz="160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2">
                    <a:lumMod val="75000"/>
                  </a:schemeClr>
                </a:solidFill>
              </a:rPr>
              <a:t>Only maxima with high prominence are used as starting points for regions.</a:t>
            </a:r>
          </a:p>
          <a:p>
            <a:endParaRPr lang="en-GB" sz="200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A746A-4C1C-0141-87F0-510E6F78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57" y="2170041"/>
            <a:ext cx="1315137" cy="3979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57987A-8516-2046-95BA-D96D2A87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633" y="2165493"/>
            <a:ext cx="1345255" cy="39686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FAAFE6-DD88-3140-9641-919C434B30E3}"/>
              </a:ext>
            </a:extLst>
          </p:cNvPr>
          <p:cNvSpPr txBox="1"/>
          <p:nvPr/>
        </p:nvSpPr>
        <p:spPr>
          <a:xfrm>
            <a:off x="5909736" y="1881993"/>
            <a:ext cx="98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Low </a:t>
            </a:r>
            <a:r>
              <a:rPr lang="de-DE" sz="1400" err="1"/>
              <a:t>value</a:t>
            </a:r>
            <a:endParaRPr lang="de-DE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D41AC-A204-4249-AAFF-BA79C89F0C6D}"/>
              </a:ext>
            </a:extLst>
          </p:cNvPr>
          <p:cNvSpPr txBox="1"/>
          <p:nvPr/>
        </p:nvSpPr>
        <p:spPr>
          <a:xfrm>
            <a:off x="7139408" y="1881993"/>
            <a:ext cx="106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High </a:t>
            </a:r>
            <a:r>
              <a:rPr lang="de-DE" sz="1400" err="1"/>
              <a:t>value</a:t>
            </a:r>
            <a:endParaRPr lang="de-DE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85B4D-C414-0F4A-9504-B58D2663725A}"/>
              </a:ext>
            </a:extLst>
          </p:cNvPr>
          <p:cNvSpPr/>
          <p:nvPr/>
        </p:nvSpPr>
        <p:spPr>
          <a:xfrm>
            <a:off x="813396" y="2112561"/>
            <a:ext cx="3520036" cy="235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C7AC84-31A5-A443-AF0B-B45C927F35B0}"/>
              </a:ext>
            </a:extLst>
          </p:cNvPr>
          <p:cNvSpPr txBox="1"/>
          <p:nvPr/>
        </p:nvSpPr>
        <p:spPr>
          <a:xfrm>
            <a:off x="1648161" y="6502397"/>
            <a:ext cx="5491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Careful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: LUT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inverted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these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images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. This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plugin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locates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maxima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(not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minima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).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6BA923-D445-6140-AC40-E87875FB712C}"/>
              </a:ext>
            </a:extLst>
          </p:cNvPr>
          <p:cNvCxnSpPr>
            <a:cxnSpLocks/>
          </p:cNvCxnSpPr>
          <p:nvPr/>
        </p:nvCxnSpPr>
        <p:spPr>
          <a:xfrm flipV="1">
            <a:off x="4393784" y="2055377"/>
            <a:ext cx="1246365" cy="13439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0A2402-ED7B-5C40-9B25-042E266057A5}"/>
              </a:ext>
            </a:extLst>
          </p:cNvPr>
          <p:cNvSpPr/>
          <p:nvPr/>
        </p:nvSpPr>
        <p:spPr>
          <a:xfrm>
            <a:off x="784927" y="1216270"/>
            <a:ext cx="376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SCF &gt; Labeling &gt; (Interactive) </a:t>
            </a:r>
            <a:r>
              <a:rPr lang="en-US" sz="1600" i="1" dirty="0" err="1"/>
              <a:t>H_Watershed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3251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 animBg="1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Interactive </a:t>
            </a:r>
            <a:r>
              <a:rPr lang="en-US" err="1"/>
              <a:t>H_Watershed</a:t>
            </a:r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FA37D31-A8C5-C740-9CBA-1C5F5F5A3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89" y="1421230"/>
            <a:ext cx="4296871" cy="32809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8DBE60-AD10-2D4C-BCA3-8229EADC18DB}"/>
              </a:ext>
            </a:extLst>
          </p:cNvPr>
          <p:cNvCxnSpPr>
            <a:cxnSpLocks/>
          </p:cNvCxnSpPr>
          <p:nvPr/>
        </p:nvCxnSpPr>
        <p:spPr>
          <a:xfrm flipV="1">
            <a:off x="4439920" y="2290045"/>
            <a:ext cx="1200229" cy="1573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E3AA4B8-2EF6-2246-AF9E-E8E1047605FD}"/>
              </a:ext>
            </a:extLst>
          </p:cNvPr>
          <p:cNvSpPr/>
          <p:nvPr/>
        </p:nvSpPr>
        <p:spPr>
          <a:xfrm>
            <a:off x="784927" y="2370581"/>
            <a:ext cx="3520036" cy="235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A94C9-608A-D945-B119-97B43F7F54CA}"/>
              </a:ext>
            </a:extLst>
          </p:cNvPr>
          <p:cNvSpPr txBox="1"/>
          <p:nvPr/>
        </p:nvSpPr>
        <p:spPr>
          <a:xfrm>
            <a:off x="784928" y="4533992"/>
            <a:ext cx="35200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Intensity Threshold: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2">
                    <a:lumMod val="75000"/>
                  </a:schemeClr>
                </a:solidFill>
              </a:rPr>
              <a:t>Limits the total amount of flooding.</a:t>
            </a:r>
          </a:p>
          <a:p>
            <a:endParaRPr lang="en-GB" sz="160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2">
                    <a:lumMod val="75000"/>
                  </a:schemeClr>
                </a:solidFill>
              </a:rPr>
              <a:t>Pixels with values below a threshold (i.e. darker) will not be filled.</a:t>
            </a:r>
          </a:p>
          <a:p>
            <a:endParaRPr lang="en-GB" sz="20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17895-1745-6B4F-A2A0-6F405E47C111}"/>
              </a:ext>
            </a:extLst>
          </p:cNvPr>
          <p:cNvSpPr txBox="1"/>
          <p:nvPr/>
        </p:nvSpPr>
        <p:spPr>
          <a:xfrm>
            <a:off x="6010357" y="2108849"/>
            <a:ext cx="1017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Low </a:t>
            </a:r>
            <a:r>
              <a:rPr lang="de-DE" sz="1600" err="1"/>
              <a:t>value</a:t>
            </a:r>
            <a:endParaRPr lang="de-DE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55E74-432A-704D-B98B-A8A54A4D6F22}"/>
              </a:ext>
            </a:extLst>
          </p:cNvPr>
          <p:cNvSpPr txBox="1"/>
          <p:nvPr/>
        </p:nvSpPr>
        <p:spPr>
          <a:xfrm>
            <a:off x="7557487" y="2108849"/>
            <a:ext cx="105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High </a:t>
            </a:r>
            <a:r>
              <a:rPr lang="de-DE" sz="1600" err="1"/>
              <a:t>value</a:t>
            </a:r>
            <a:endParaRPr lang="de-DE" sz="160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F64C93D-DBC7-AF42-825C-A849772F0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3" r="31537"/>
          <a:stretch/>
        </p:blipFill>
        <p:spPr bwMode="auto">
          <a:xfrm>
            <a:off x="7366169" y="2451886"/>
            <a:ext cx="1415484" cy="141830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F7394819-7F33-3D4C-9368-3320E8BDB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3" r="31210"/>
          <a:stretch/>
        </p:blipFill>
        <p:spPr bwMode="auto">
          <a:xfrm>
            <a:off x="5775006" y="2451886"/>
            <a:ext cx="1448215" cy="141830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36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Interactive </a:t>
            </a:r>
            <a:r>
              <a:rPr lang="en-US" err="1"/>
              <a:t>H_Watershed</a:t>
            </a:r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FA37D31-A8C5-C740-9CBA-1C5F5F5A3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89" y="1421230"/>
            <a:ext cx="4296871" cy="32809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8DBE60-AD10-2D4C-BCA3-8229EADC18DB}"/>
              </a:ext>
            </a:extLst>
          </p:cNvPr>
          <p:cNvCxnSpPr>
            <a:cxnSpLocks/>
          </p:cNvCxnSpPr>
          <p:nvPr/>
        </p:nvCxnSpPr>
        <p:spPr>
          <a:xfrm>
            <a:off x="4284997" y="3183658"/>
            <a:ext cx="1339261" cy="49284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E3AA4B8-2EF6-2246-AF9E-E8E1047605FD}"/>
              </a:ext>
            </a:extLst>
          </p:cNvPr>
          <p:cNvSpPr/>
          <p:nvPr/>
        </p:nvSpPr>
        <p:spPr>
          <a:xfrm>
            <a:off x="764961" y="3072313"/>
            <a:ext cx="3520036" cy="235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17895-1745-6B4F-A2A0-6F405E47C111}"/>
              </a:ext>
            </a:extLst>
          </p:cNvPr>
          <p:cNvSpPr txBox="1"/>
          <p:nvPr/>
        </p:nvSpPr>
        <p:spPr>
          <a:xfrm>
            <a:off x="7478862" y="2120768"/>
            <a:ext cx="69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87EE5-4969-FB45-85C6-03DEE2ED88D1}"/>
              </a:ext>
            </a:extLst>
          </p:cNvPr>
          <p:cNvSpPr txBox="1"/>
          <p:nvPr/>
        </p:nvSpPr>
        <p:spPr>
          <a:xfrm>
            <a:off x="7478862" y="3792511"/>
            <a:ext cx="910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Contour</a:t>
            </a:r>
            <a:r>
              <a:rPr lang="de-DE" sz="1600" dirty="0"/>
              <a:t> </a:t>
            </a:r>
          </a:p>
          <a:p>
            <a:r>
              <a:rPr lang="de-DE" sz="1600" dirty="0" err="1"/>
              <a:t>Overlay</a:t>
            </a:r>
            <a:endParaRPr lang="de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60D11A-87A3-3047-8ACF-9DB10444394A}"/>
              </a:ext>
            </a:extLst>
          </p:cNvPr>
          <p:cNvSpPr txBox="1"/>
          <p:nvPr/>
        </p:nvSpPr>
        <p:spPr>
          <a:xfrm>
            <a:off x="7523874" y="5515831"/>
            <a:ext cx="820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Solid </a:t>
            </a:r>
          </a:p>
          <a:p>
            <a:r>
              <a:rPr lang="de-DE" sz="1600" dirty="0" err="1"/>
              <a:t>Overlay</a:t>
            </a:r>
            <a:endParaRPr lang="de-DE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E086E6-381A-334C-B829-4CFB2C18C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14" y="1438322"/>
            <a:ext cx="1441848" cy="1615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E5427-1B63-BA47-AFC6-A732A16D2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014" y="3214374"/>
            <a:ext cx="1449158" cy="1615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C0D7CB-C1D4-B84B-90DF-D37C9F64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014" y="5000671"/>
            <a:ext cx="1486860" cy="16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Interactive </a:t>
            </a:r>
            <a:r>
              <a:rPr lang="en-US" err="1"/>
              <a:t>H_Watershed</a:t>
            </a:r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1D60FFC-FE27-D945-AD78-CF88E19F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7" y="1419798"/>
            <a:ext cx="4296871" cy="32809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848F8-1F28-BB43-93EA-4CB6EC42C4AB}"/>
              </a:ext>
            </a:extLst>
          </p:cNvPr>
          <p:cNvCxnSpPr>
            <a:cxnSpLocks/>
          </p:cNvCxnSpPr>
          <p:nvPr/>
        </p:nvCxnSpPr>
        <p:spPr>
          <a:xfrm flipH="1">
            <a:off x="3335941" y="4157918"/>
            <a:ext cx="614995" cy="5478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C855502-20DA-7E46-8F47-E000CD494D28}"/>
              </a:ext>
            </a:extLst>
          </p:cNvPr>
          <p:cNvSpPr/>
          <p:nvPr/>
        </p:nvSpPr>
        <p:spPr>
          <a:xfrm>
            <a:off x="793017" y="3569621"/>
            <a:ext cx="3520036" cy="496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4ED59-3368-7742-A1BE-47FA80A8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11" y="1429516"/>
            <a:ext cx="2516624" cy="2750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007903-C252-534E-9FFF-F2A13847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35" y="4624897"/>
            <a:ext cx="2056749" cy="2231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7B5E71-444A-BB45-BB54-4160C4A9F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054" y="4632454"/>
            <a:ext cx="2049961" cy="223137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3671F-41A1-3447-BFCE-A571EB6B165C}"/>
              </a:ext>
            </a:extLst>
          </p:cNvPr>
          <p:cNvCxnSpPr>
            <a:cxnSpLocks/>
          </p:cNvCxnSpPr>
          <p:nvPr/>
        </p:nvCxnSpPr>
        <p:spPr>
          <a:xfrm>
            <a:off x="4701472" y="4157918"/>
            <a:ext cx="614995" cy="5478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437115-8814-C44A-ABF5-40293A1D42A4}"/>
              </a:ext>
            </a:extLst>
          </p:cNvPr>
          <p:cNvSpPr txBox="1"/>
          <p:nvPr/>
        </p:nvSpPr>
        <p:spPr>
          <a:xfrm>
            <a:off x="2013465" y="4220540"/>
            <a:ext cx="1276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2">
                    <a:lumMod val="75000"/>
                  </a:schemeClr>
                </a:solidFill>
              </a:rPr>
              <a:t>Box </a:t>
            </a:r>
            <a:r>
              <a:rPr lang="de-DE" sz="1400" err="1">
                <a:solidFill>
                  <a:schemeClr val="tx2">
                    <a:lumMod val="75000"/>
                  </a:schemeClr>
                </a:solidFill>
              </a:rPr>
              <a:t>unchecked</a:t>
            </a:r>
            <a:endParaRPr lang="de-DE" sz="14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5F092A-86BE-434C-82E9-4D077FC22694}"/>
              </a:ext>
            </a:extLst>
          </p:cNvPr>
          <p:cNvSpPr txBox="1"/>
          <p:nvPr/>
        </p:nvSpPr>
        <p:spPr>
          <a:xfrm>
            <a:off x="5296003" y="4220540"/>
            <a:ext cx="108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2">
                    <a:lumMod val="75000"/>
                  </a:schemeClr>
                </a:solidFill>
              </a:rPr>
              <a:t>Box </a:t>
            </a:r>
            <a:r>
              <a:rPr lang="de-DE" sz="1400" err="1">
                <a:solidFill>
                  <a:schemeClr val="tx2">
                    <a:lumMod val="75000"/>
                  </a:schemeClr>
                </a:solidFill>
              </a:rPr>
              <a:t>checked</a:t>
            </a:r>
            <a:endParaRPr lang="de-DE" sz="14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04EBBB-4DD4-4F46-8E7A-0B4C44C669DD}"/>
              </a:ext>
            </a:extLst>
          </p:cNvPr>
          <p:cNvSpPr txBox="1"/>
          <p:nvPr/>
        </p:nvSpPr>
        <p:spPr>
          <a:xfrm>
            <a:off x="327147" y="5149768"/>
            <a:ext cx="1986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tx2">
                    <a:lumMod val="75000"/>
                  </a:schemeClr>
                </a:solidFill>
              </a:rPr>
              <a:t>MorpholibJ</a:t>
            </a:r>
            <a:r>
              <a:rPr lang="de-DE" sz="1600" b="1" dirty="0">
                <a:solidFill>
                  <a:schemeClr val="tx2">
                    <a:lumMod val="75000"/>
                  </a:schemeClr>
                </a:solidFill>
              </a:rPr>
              <a:t> Region Analyzer</a:t>
            </a:r>
          </a:p>
          <a:p>
            <a:r>
              <a:rPr lang="de-DE" sz="1600" i="1" dirty="0" err="1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de-DE" sz="1600" i="1" dirty="0">
                <a:solidFill>
                  <a:schemeClr val="tx2">
                    <a:lumMod val="75000"/>
                  </a:schemeClr>
                </a:solidFill>
              </a:rPr>
              <a:t> › </a:t>
            </a:r>
            <a:r>
              <a:rPr lang="de-DE" sz="1600" i="1" dirty="0" err="1">
                <a:solidFill>
                  <a:schemeClr val="tx2">
                    <a:lumMod val="75000"/>
                  </a:schemeClr>
                </a:solidFill>
              </a:rPr>
              <a:t>MorphoLibJ</a:t>
            </a:r>
            <a:r>
              <a:rPr lang="de-DE" sz="1600" i="1" dirty="0">
                <a:solidFill>
                  <a:schemeClr val="tx2">
                    <a:lumMod val="75000"/>
                  </a:schemeClr>
                </a:solidFill>
              </a:rPr>
              <a:t> › </a:t>
            </a:r>
            <a:r>
              <a:rPr lang="de-DE" sz="1600" i="1" dirty="0" err="1">
                <a:solidFill>
                  <a:schemeClr val="tx2">
                    <a:lumMod val="75000"/>
                  </a:schemeClr>
                </a:solidFill>
              </a:rPr>
              <a:t>Analyze</a:t>
            </a:r>
            <a:r>
              <a:rPr lang="de-DE" sz="1600" i="1" dirty="0">
                <a:solidFill>
                  <a:schemeClr val="tx2">
                    <a:lumMod val="75000"/>
                  </a:schemeClr>
                </a:solidFill>
              </a:rPr>
              <a:t> › </a:t>
            </a:r>
            <a:r>
              <a:rPr lang="de-DE" sz="1600" i="1" dirty="0" err="1">
                <a:solidFill>
                  <a:schemeClr val="tx2">
                    <a:lumMod val="75000"/>
                  </a:schemeClr>
                </a:solidFill>
              </a:rPr>
              <a:t>Analyze</a:t>
            </a:r>
            <a:r>
              <a:rPr lang="de-DE" sz="1600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600" i="1" dirty="0" err="1">
                <a:solidFill>
                  <a:schemeClr val="tx2">
                    <a:lumMod val="75000"/>
                  </a:schemeClr>
                </a:solidFill>
              </a:rPr>
              <a:t>Regions</a:t>
            </a:r>
            <a:endParaRPr lang="de-DE" sz="16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869C1-EB0A-C946-9C69-9357A88E06F6}"/>
              </a:ext>
            </a:extLst>
          </p:cNvPr>
          <p:cNvSpPr txBox="1"/>
          <p:nvPr/>
        </p:nvSpPr>
        <p:spPr>
          <a:xfrm>
            <a:off x="6545653" y="5149768"/>
            <a:ext cx="2178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>
                <a:solidFill>
                  <a:schemeClr val="tx2">
                    <a:lumMod val="75000"/>
                  </a:schemeClr>
                </a:solidFill>
              </a:rPr>
              <a:t>Standard </a:t>
            </a:r>
            <a:r>
              <a:rPr lang="de-DE" sz="1600" b="1" err="1">
                <a:solidFill>
                  <a:schemeClr val="tx2">
                    <a:lumMod val="75000"/>
                  </a:schemeClr>
                </a:solidFill>
              </a:rPr>
              <a:t>Particle</a:t>
            </a:r>
            <a:r>
              <a:rPr lang="de-DE" sz="1600" b="1">
                <a:solidFill>
                  <a:schemeClr val="tx2">
                    <a:lumMod val="75000"/>
                  </a:schemeClr>
                </a:solidFill>
              </a:rPr>
              <a:t> Analyzer</a:t>
            </a:r>
          </a:p>
          <a:p>
            <a:r>
              <a:rPr lang="de-DE" sz="1600" i="1" err="1">
                <a:solidFill>
                  <a:schemeClr val="tx2">
                    <a:lumMod val="75000"/>
                  </a:schemeClr>
                </a:solidFill>
              </a:rPr>
              <a:t>Analyze</a:t>
            </a:r>
            <a:r>
              <a:rPr lang="de-DE" sz="1600" i="1">
                <a:solidFill>
                  <a:schemeClr val="tx2">
                    <a:lumMod val="75000"/>
                  </a:schemeClr>
                </a:solidFill>
              </a:rPr>
              <a:t> &gt; </a:t>
            </a:r>
            <a:r>
              <a:rPr lang="de-DE" sz="1600" i="1" err="1">
                <a:solidFill>
                  <a:schemeClr val="tx2">
                    <a:lumMod val="75000"/>
                  </a:schemeClr>
                </a:solidFill>
              </a:rPr>
              <a:t>Analyze</a:t>
            </a:r>
            <a:r>
              <a:rPr lang="de-DE" sz="1600" i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600" i="1" err="1">
                <a:solidFill>
                  <a:schemeClr val="tx2">
                    <a:lumMod val="75000"/>
                  </a:schemeClr>
                </a:solidFill>
              </a:rPr>
              <a:t>Particles</a:t>
            </a:r>
            <a:endParaRPr lang="de-DE" sz="1600" i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B39022-1E30-1242-ADFF-823D46072218}"/>
              </a:ext>
            </a:extLst>
          </p:cNvPr>
          <p:cNvCxnSpPr/>
          <p:nvPr/>
        </p:nvCxnSpPr>
        <p:spPr>
          <a:xfrm flipH="1">
            <a:off x="2448476" y="5380602"/>
            <a:ext cx="3325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BD17AB-14D8-EE4F-B1F3-8EE43E66039C}"/>
              </a:ext>
            </a:extLst>
          </p:cNvPr>
          <p:cNvCxnSpPr>
            <a:cxnSpLocks/>
          </p:cNvCxnSpPr>
          <p:nvPr/>
        </p:nvCxnSpPr>
        <p:spPr>
          <a:xfrm>
            <a:off x="6165584" y="5380602"/>
            <a:ext cx="3325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62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/>
      <p:bldP spid="20" grpId="0"/>
      <p:bldP spid="21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F6527-B99E-6B47-94A9-374CAAFA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Marker-Controlled Watershed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F365-7921-D44F-B87E-D1004C13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Interactive Marker-Controlled Watershed (</a:t>
            </a:r>
            <a:r>
              <a:rPr lang="en-US" sz="1800" b="1" dirty="0" err="1"/>
              <a:t>MorpholibJ</a:t>
            </a:r>
            <a:r>
              <a:rPr lang="en-US" sz="1800" b="1" dirty="0"/>
              <a:t>)</a:t>
            </a:r>
          </a:p>
          <a:p>
            <a:r>
              <a:rPr lang="en-US" sz="1800" dirty="0"/>
              <a:t>User places seed-points manually (at intensity minima!)</a:t>
            </a:r>
          </a:p>
          <a:p>
            <a:r>
              <a:rPr lang="en-US" sz="1800" dirty="0"/>
              <a:t>Grayscale watershed: Image is flooded from the seed points</a:t>
            </a:r>
          </a:p>
          <a:p>
            <a:r>
              <a:rPr lang="en-US" sz="1800" dirty="0"/>
              <a:t>In FIJI, </a:t>
            </a:r>
            <a:r>
              <a:rPr lang="en-US" sz="1800" i="1" dirty="0"/>
              <a:t>Plugins › </a:t>
            </a:r>
            <a:r>
              <a:rPr lang="en-US" sz="1800" i="1" dirty="0" err="1"/>
              <a:t>MorphoLibJ</a:t>
            </a:r>
            <a:r>
              <a:rPr lang="en-US" sz="1800" i="1" dirty="0"/>
              <a:t> › Segmentation › Interactive Marker-controlled Watershed</a:t>
            </a:r>
          </a:p>
          <a:p>
            <a:endParaRPr lang="en-US" sz="1800" dirty="0"/>
          </a:p>
          <a:p>
            <a:endParaRPr lang="en-US" sz="1800" dirty="0"/>
          </a:p>
          <a:p>
            <a:pPr lvl="0"/>
            <a:r>
              <a:rPr lang="en-US" sz="1800" dirty="0"/>
              <a:t>Note:</a:t>
            </a:r>
          </a:p>
          <a:p>
            <a:pPr lvl="1"/>
            <a:r>
              <a:rPr lang="en-US" sz="1600" dirty="0"/>
              <a:t>Need </a:t>
            </a:r>
            <a:r>
              <a:rPr lang="en-US" sz="1600" i="1" dirty="0"/>
              <a:t>IJPB-plugins </a:t>
            </a:r>
            <a:r>
              <a:rPr lang="en-US" sz="1600" dirty="0"/>
              <a:t>update site.</a:t>
            </a:r>
          </a:p>
          <a:p>
            <a:pPr lvl="1"/>
            <a:r>
              <a:rPr lang="en-US" sz="1600" dirty="0"/>
              <a:t>Preprocessing same as before.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i="1" dirty="0"/>
          </a:p>
          <a:p>
            <a:endParaRPr lang="en-US" sz="1800" i="1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29488-CCB0-264C-8444-C8C5B33BEFE6}"/>
              </a:ext>
            </a:extLst>
          </p:cNvPr>
          <p:cNvSpPr/>
          <p:nvPr/>
        </p:nvSpPr>
        <p:spPr>
          <a:xfrm>
            <a:off x="4412512" y="6550223"/>
            <a:ext cx="5975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https://imagej.net/Interactive_Marker-controlled_Watershed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544AB-CA2B-D543-A179-84FD82CB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2824421"/>
            <a:ext cx="4508500" cy="337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3D76A-1846-4448-8472-30BCC0471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182" y="4912242"/>
            <a:ext cx="1785951" cy="18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1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6703-9338-0A44-993E-6B7A7B14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Interactive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85F0-2FD8-AC44-AC48-25258CBFC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Segment the cells in cells Drosophila_2D_Race_inverted.tif .</a:t>
            </a:r>
          </a:p>
          <a:p>
            <a:r>
              <a:rPr lang="en-US" sz="1800" dirty="0"/>
              <a:t>Duplicate the image</a:t>
            </a:r>
          </a:p>
          <a:p>
            <a:r>
              <a:rPr lang="en-US" sz="1800" dirty="0"/>
              <a:t>Do you need some preprocessing?</a:t>
            </a:r>
          </a:p>
          <a:p>
            <a:r>
              <a:rPr lang="en-US" sz="1800" dirty="0"/>
              <a:t>Use Interactive </a:t>
            </a:r>
            <a:r>
              <a:rPr lang="en-US" sz="1800" dirty="0" err="1"/>
              <a:t>H_Watershed</a:t>
            </a:r>
            <a:r>
              <a:rPr lang="en-US" sz="1800" dirty="0"/>
              <a:t>: </a:t>
            </a:r>
            <a:r>
              <a:rPr lang="en-US" sz="1800" i="1" dirty="0"/>
              <a:t>SCF &gt; Labeling &gt; (Interactive) </a:t>
            </a:r>
            <a:r>
              <a:rPr lang="en-US" sz="1800" i="1" dirty="0" err="1"/>
              <a:t>H_Watershed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Analyze the segmented image.</a:t>
            </a:r>
          </a:p>
          <a:p>
            <a:r>
              <a:rPr lang="en-US" sz="1800" dirty="0"/>
              <a:t>Measure for each cell its average intensity (from the input image):</a:t>
            </a:r>
          </a:p>
          <a:p>
            <a:r>
              <a:rPr lang="en-US" sz="1800" dirty="0"/>
              <a:t>Use either Particle Analyzer: </a:t>
            </a:r>
            <a:r>
              <a:rPr lang="en-US" sz="1800" i="1" dirty="0"/>
              <a:t>Analyze &gt; Analyze Particles …</a:t>
            </a:r>
            <a:endParaRPr lang="en-US" sz="1800" dirty="0"/>
          </a:p>
          <a:p>
            <a:r>
              <a:rPr lang="en-US" sz="1800" dirty="0"/>
              <a:t>Or 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Region Analyzer: </a:t>
            </a:r>
            <a:r>
              <a:rPr lang="de-DE" sz="1800" i="1" dirty="0" err="1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de-DE" sz="1800" i="1" dirty="0">
                <a:solidFill>
                  <a:schemeClr val="tx2">
                    <a:lumMod val="75000"/>
                  </a:schemeClr>
                </a:solidFill>
              </a:rPr>
              <a:t> › </a:t>
            </a:r>
            <a:r>
              <a:rPr lang="de-DE" sz="1800" i="1" dirty="0" err="1">
                <a:solidFill>
                  <a:schemeClr val="tx2">
                    <a:lumMod val="75000"/>
                  </a:schemeClr>
                </a:solidFill>
              </a:rPr>
              <a:t>MorphoLibJ</a:t>
            </a:r>
            <a:r>
              <a:rPr lang="de-DE" sz="1800" i="1" dirty="0">
                <a:solidFill>
                  <a:schemeClr val="tx2">
                    <a:lumMod val="75000"/>
                  </a:schemeClr>
                </a:solidFill>
              </a:rPr>
              <a:t> › </a:t>
            </a:r>
            <a:r>
              <a:rPr lang="de-DE" sz="1800" i="1" dirty="0" err="1">
                <a:solidFill>
                  <a:schemeClr val="tx2">
                    <a:lumMod val="75000"/>
                  </a:schemeClr>
                </a:solidFill>
              </a:rPr>
              <a:t>Analyze</a:t>
            </a:r>
            <a:r>
              <a:rPr lang="de-DE" sz="1800" i="1" dirty="0">
                <a:solidFill>
                  <a:schemeClr val="tx2">
                    <a:lumMod val="75000"/>
                  </a:schemeClr>
                </a:solidFill>
              </a:rPr>
              <a:t> › </a:t>
            </a:r>
            <a:r>
              <a:rPr lang="de-DE" sz="1800" i="1" dirty="0" err="1">
                <a:solidFill>
                  <a:schemeClr val="tx2">
                    <a:lumMod val="75000"/>
                  </a:schemeClr>
                </a:solidFill>
              </a:rPr>
              <a:t>Analyze</a:t>
            </a:r>
            <a:r>
              <a:rPr lang="de-DE" sz="1800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tx2">
                    <a:lumMod val="75000"/>
                  </a:schemeClr>
                </a:solidFill>
              </a:rPr>
              <a:t>Regions</a:t>
            </a:r>
            <a:endParaRPr lang="en-US" sz="1800" dirty="0"/>
          </a:p>
          <a:p>
            <a:r>
              <a:rPr lang="en-US" sz="1800" dirty="0"/>
              <a:t>Make sure you have the right input image for the analyzer tool.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9A3C5-C090-4A44-98E7-FC3A9DCA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927" y="4435364"/>
            <a:ext cx="1660366" cy="1979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261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F390-72C1-0C43-98A7-9127EE93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Recap: Counting objects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43445E8-1B99-0D45-A136-3CEB73A1342C}"/>
              </a:ext>
            </a:extLst>
          </p:cNvPr>
          <p:cNvGrpSpPr/>
          <p:nvPr/>
        </p:nvGrpSpPr>
        <p:grpSpPr>
          <a:xfrm>
            <a:off x="4427175" y="1149166"/>
            <a:ext cx="4847960" cy="2403451"/>
            <a:chOff x="4958443" y="1239234"/>
            <a:chExt cx="3900503" cy="193373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2F499B7-650F-8749-8F56-D9F32ABE2B0D}"/>
                </a:ext>
              </a:extLst>
            </p:cNvPr>
            <p:cNvSpPr/>
            <p:nvPr/>
          </p:nvSpPr>
          <p:spPr>
            <a:xfrm>
              <a:off x="5067552" y="1239234"/>
              <a:ext cx="3391565" cy="193373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046FD1-2DE4-8543-A930-4B7B2746B392}"/>
                </a:ext>
              </a:extLst>
            </p:cNvPr>
            <p:cNvSpPr txBox="1"/>
            <p:nvPr/>
          </p:nvSpPr>
          <p:spPr>
            <a:xfrm>
              <a:off x="4958443" y="1420927"/>
              <a:ext cx="3900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Counting: Maxima detection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3F4C35D-2114-3A4C-B8E5-C538C60643E3}"/>
                </a:ext>
              </a:extLst>
            </p:cNvPr>
            <p:cNvGrpSpPr/>
            <p:nvPr/>
          </p:nvGrpSpPr>
          <p:grpSpPr>
            <a:xfrm>
              <a:off x="5389403" y="2050099"/>
              <a:ext cx="2662399" cy="914873"/>
              <a:chOff x="5680383" y="2037254"/>
              <a:chExt cx="2761085" cy="1003888"/>
            </a:xfrm>
          </p:grpSpPr>
          <p:pic>
            <p:nvPicPr>
              <p:cNvPr id="41" name="Picture 3">
                <a:extLst>
                  <a:ext uri="{FF2B5EF4-FFF2-40B4-BE49-F238E27FC236}">
                    <a16:creationId xmlns:a16="http://schemas.microsoft.com/office/drawing/2014/main" id="{40572212-C769-284E-88AB-8DA359BA4F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0383" y="2037254"/>
                <a:ext cx="1050348" cy="100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A83346E-ABE4-B147-BD24-827DCA81B497}"/>
                  </a:ext>
                </a:extLst>
              </p:cNvPr>
              <p:cNvGrpSpPr/>
              <p:nvPr/>
            </p:nvGrpSpPr>
            <p:grpSpPr>
              <a:xfrm>
                <a:off x="7367630" y="2037254"/>
                <a:ext cx="1073838" cy="1003888"/>
                <a:chOff x="221636" y="1151440"/>
                <a:chExt cx="4396806" cy="479747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DF813F0-A346-A541-8167-7598022A83EC}"/>
                    </a:ext>
                  </a:extLst>
                </p:cNvPr>
                <p:cNvSpPr/>
                <p:nvPr/>
              </p:nvSpPr>
              <p:spPr>
                <a:xfrm>
                  <a:off x="221636" y="1151440"/>
                  <a:ext cx="4396806" cy="479747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63" name="Picture 6">
                  <a:extLst>
                    <a:ext uri="{FF2B5EF4-FFF2-40B4-BE49-F238E27FC236}">
                      <a16:creationId xmlns:a16="http://schemas.microsoft.com/office/drawing/2014/main" id="{91BFB973-95E1-FB47-A840-86F38FF3D3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177" y="1285185"/>
                  <a:ext cx="4232447" cy="4429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2D8ECEC-BB2B-3549-9896-D1A5A25EA068}"/>
                  </a:ext>
                </a:extLst>
              </p:cNvPr>
              <p:cNvGrpSpPr/>
              <p:nvPr/>
            </p:nvGrpSpPr>
            <p:grpSpPr>
              <a:xfrm>
                <a:off x="7488518" y="2215822"/>
                <a:ext cx="850947" cy="577356"/>
                <a:chOff x="5163318" y="2951239"/>
                <a:chExt cx="3089601" cy="1778939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79DB2ED-802F-E944-9EAC-11785EB300D6}"/>
                    </a:ext>
                  </a:extLst>
                </p:cNvPr>
                <p:cNvSpPr/>
                <p:nvPr/>
              </p:nvSpPr>
              <p:spPr>
                <a:xfrm>
                  <a:off x="5556958" y="3110341"/>
                  <a:ext cx="120530" cy="1095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522A5216-85EF-2842-BC9F-BAE7648DFD1A}"/>
                    </a:ext>
                  </a:extLst>
                </p:cNvPr>
                <p:cNvSpPr/>
                <p:nvPr/>
              </p:nvSpPr>
              <p:spPr>
                <a:xfrm>
                  <a:off x="5163318" y="325890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705CD2A7-A7B0-5B43-8993-37B926BC640B}"/>
                    </a:ext>
                  </a:extLst>
                </p:cNvPr>
                <p:cNvSpPr/>
                <p:nvPr/>
              </p:nvSpPr>
              <p:spPr>
                <a:xfrm>
                  <a:off x="5198258" y="397310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8AEC996-BDB7-934F-AD6B-F53592C683D7}"/>
                    </a:ext>
                  </a:extLst>
                </p:cNvPr>
                <p:cNvSpPr/>
                <p:nvPr/>
              </p:nvSpPr>
              <p:spPr>
                <a:xfrm>
                  <a:off x="5315718" y="412550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B291237-70AD-3947-A252-F3A04B1708D3}"/>
                    </a:ext>
                  </a:extLst>
                </p:cNvPr>
                <p:cNvSpPr/>
                <p:nvPr/>
              </p:nvSpPr>
              <p:spPr>
                <a:xfrm>
                  <a:off x="5617223" y="3726813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7761918-5E22-C843-B3F0-1E722CCFDEA8}"/>
                    </a:ext>
                  </a:extLst>
                </p:cNvPr>
                <p:cNvSpPr/>
                <p:nvPr/>
              </p:nvSpPr>
              <p:spPr>
                <a:xfrm>
                  <a:off x="5864149" y="3860583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7F2EAAAA-1C2A-274E-8E62-1B015CE5CE45}"/>
                    </a:ext>
                  </a:extLst>
                </p:cNvPr>
                <p:cNvSpPr/>
                <p:nvPr/>
              </p:nvSpPr>
              <p:spPr>
                <a:xfrm>
                  <a:off x="6289569" y="295123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84C7BBB2-4ADB-EC44-9FF7-49F84104C90B}"/>
                    </a:ext>
                  </a:extLst>
                </p:cNvPr>
                <p:cNvSpPr/>
                <p:nvPr/>
              </p:nvSpPr>
              <p:spPr>
                <a:xfrm>
                  <a:off x="6611230" y="2990242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2DF6BAC-9B67-5545-BD3F-24B9AB908EFA}"/>
                    </a:ext>
                  </a:extLst>
                </p:cNvPr>
                <p:cNvSpPr/>
                <p:nvPr/>
              </p:nvSpPr>
              <p:spPr>
                <a:xfrm>
                  <a:off x="6673834" y="3372301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8472F0A-1C44-2149-947D-07DF46CE421A}"/>
                    </a:ext>
                  </a:extLst>
                </p:cNvPr>
                <p:cNvSpPr/>
                <p:nvPr/>
              </p:nvSpPr>
              <p:spPr>
                <a:xfrm>
                  <a:off x="6151703" y="4278756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AB9BA7C5-A0E4-4844-96A9-D5D5AE25721D}"/>
                    </a:ext>
                  </a:extLst>
                </p:cNvPr>
                <p:cNvSpPr/>
                <p:nvPr/>
              </p:nvSpPr>
              <p:spPr>
                <a:xfrm>
                  <a:off x="6007129" y="4616781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99E3F7E6-C5D2-3949-AB80-EF50E93FDF83}"/>
                    </a:ext>
                  </a:extLst>
                </p:cNvPr>
                <p:cNvSpPr/>
                <p:nvPr/>
              </p:nvSpPr>
              <p:spPr>
                <a:xfrm>
                  <a:off x="6777028" y="439901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457ACE3-161C-6143-9C0C-17DF8C691C4D}"/>
                    </a:ext>
                  </a:extLst>
                </p:cNvPr>
                <p:cNvSpPr/>
                <p:nvPr/>
              </p:nvSpPr>
              <p:spPr>
                <a:xfrm>
                  <a:off x="7045624" y="421338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490BABE-BDB2-3C48-A0C1-CC0D768C5AC3}"/>
                    </a:ext>
                  </a:extLst>
                </p:cNvPr>
                <p:cNvSpPr/>
                <p:nvPr/>
              </p:nvSpPr>
              <p:spPr>
                <a:xfrm>
                  <a:off x="7198024" y="450338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E598F9A-A0FE-6249-A12A-907E982CFBEB}"/>
                    </a:ext>
                  </a:extLst>
                </p:cNvPr>
                <p:cNvSpPr/>
                <p:nvPr/>
              </p:nvSpPr>
              <p:spPr>
                <a:xfrm>
                  <a:off x="7762120" y="380388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B4AB796-A05C-2047-8650-25446ED8A82B}"/>
                    </a:ext>
                  </a:extLst>
                </p:cNvPr>
                <p:cNvSpPr/>
                <p:nvPr/>
              </p:nvSpPr>
              <p:spPr>
                <a:xfrm>
                  <a:off x="8010327" y="4073167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CDFDEAB-CF17-4F4C-A7DE-938962E250EE}"/>
                    </a:ext>
                  </a:extLst>
                </p:cNvPr>
                <p:cNvSpPr/>
                <p:nvPr/>
              </p:nvSpPr>
              <p:spPr>
                <a:xfrm>
                  <a:off x="8132389" y="4160557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4" name="Right Arrow 43">
                <a:extLst>
                  <a:ext uri="{FF2B5EF4-FFF2-40B4-BE49-F238E27FC236}">
                    <a16:creationId xmlns:a16="http://schemas.microsoft.com/office/drawing/2014/main" id="{6DAAFED1-D85B-1C49-B9C4-C55A34A87056}"/>
                  </a:ext>
                </a:extLst>
              </p:cNvPr>
              <p:cNvSpPr/>
              <p:nvPr/>
            </p:nvSpPr>
            <p:spPr>
              <a:xfrm>
                <a:off x="6940834" y="2492548"/>
                <a:ext cx="188915" cy="1535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4F3277C-EACE-A441-A79A-5085BDFE0E2B}"/>
              </a:ext>
            </a:extLst>
          </p:cNvPr>
          <p:cNvGrpSpPr/>
          <p:nvPr/>
        </p:nvGrpSpPr>
        <p:grpSpPr>
          <a:xfrm>
            <a:off x="24042" y="1149166"/>
            <a:ext cx="4504700" cy="2417669"/>
            <a:chOff x="1613088" y="1189965"/>
            <a:chExt cx="4504700" cy="2417669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CB59CE6-56F5-E54C-9C3F-54357FC2E9BF}"/>
                </a:ext>
              </a:extLst>
            </p:cNvPr>
            <p:cNvSpPr/>
            <p:nvPr/>
          </p:nvSpPr>
          <p:spPr>
            <a:xfrm>
              <a:off x="1831334" y="1189965"/>
              <a:ext cx="3966641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947A383-33E9-6C4A-9240-1C408903C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0432" y="1995368"/>
              <a:ext cx="1111488" cy="1248287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B40F50A-779F-4040-A97D-300ABFC4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4906" y="1955984"/>
              <a:ext cx="1177330" cy="1302198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446B54B-F008-3444-B72D-55BF82FFDDE8}"/>
                </a:ext>
              </a:extLst>
            </p:cNvPr>
            <p:cNvSpPr txBox="1"/>
            <p:nvPr/>
          </p:nvSpPr>
          <p:spPr>
            <a:xfrm>
              <a:off x="1613088" y="1373407"/>
              <a:ext cx="4504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Detection vs Segmentation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D449DC-661E-2348-BFE1-BD454ABB2743}"/>
              </a:ext>
            </a:extLst>
          </p:cNvPr>
          <p:cNvGrpSpPr/>
          <p:nvPr/>
        </p:nvGrpSpPr>
        <p:grpSpPr>
          <a:xfrm>
            <a:off x="699247" y="3864530"/>
            <a:ext cx="7432804" cy="2417669"/>
            <a:chOff x="389966" y="3864530"/>
            <a:chExt cx="7432804" cy="241766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FDB2383-6842-5748-BD7C-65758471FCD1}"/>
                </a:ext>
              </a:extLst>
            </p:cNvPr>
            <p:cNvGrpSpPr/>
            <p:nvPr/>
          </p:nvGrpSpPr>
          <p:grpSpPr>
            <a:xfrm>
              <a:off x="389966" y="3864530"/>
              <a:ext cx="7432804" cy="2417669"/>
              <a:chOff x="407517" y="2300012"/>
              <a:chExt cx="7432804" cy="2417669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01BE4C7E-8A45-DD49-B73A-2D0EB8F1AF1E}"/>
                  </a:ext>
                </a:extLst>
              </p:cNvPr>
              <p:cNvSpPr/>
              <p:nvPr/>
            </p:nvSpPr>
            <p:spPr>
              <a:xfrm>
                <a:off x="407517" y="2300012"/>
                <a:ext cx="7432804" cy="24176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D70F5E2-7193-0540-B9A9-8DA9D0638511}"/>
                  </a:ext>
                </a:extLst>
              </p:cNvPr>
              <p:cNvSpPr txBox="1"/>
              <p:nvPr/>
            </p:nvSpPr>
            <p:spPr>
              <a:xfrm>
                <a:off x="2924681" y="2471207"/>
                <a:ext cx="31400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FIJI Find Maxima</a:t>
                </a:r>
              </a:p>
            </p:txBody>
          </p:sp>
        </p:grp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38B925B-A6E9-824B-BC93-A2E5B9EFE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6913" y="4438081"/>
              <a:ext cx="1575190" cy="172139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2C109BA-D08F-6E4D-A7B8-6DBAAC0B4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3027" y="4637209"/>
              <a:ext cx="1539728" cy="1408639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E99AC96-C71F-7A46-96D9-53A4E1EEC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3" t="9252" r="8300" b="17760"/>
            <a:stretch/>
          </p:blipFill>
          <p:spPr>
            <a:xfrm>
              <a:off x="5103679" y="4787317"/>
              <a:ext cx="1622936" cy="1022918"/>
            </a:xfrm>
            <a:prstGeom prst="rect">
              <a:avLst/>
            </a:prstGeom>
          </p:spPr>
        </p:pic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65D33F36-BBDA-BE40-B908-245A597F78CA}"/>
                </a:ext>
              </a:extLst>
            </p:cNvPr>
            <p:cNvSpPr/>
            <p:nvPr/>
          </p:nvSpPr>
          <p:spPr>
            <a:xfrm>
              <a:off x="2836386" y="5201558"/>
              <a:ext cx="182163" cy="13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B1852F28-B38D-C04B-8B5E-1AD41B53A60D}"/>
                </a:ext>
              </a:extLst>
            </p:cNvPr>
            <p:cNvSpPr/>
            <p:nvPr/>
          </p:nvSpPr>
          <p:spPr>
            <a:xfrm>
              <a:off x="4773186" y="5269212"/>
              <a:ext cx="182163" cy="13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65684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9EBD24-AB85-6743-B17A-255474AAED34}"/>
              </a:ext>
            </a:extLst>
          </p:cNvPr>
          <p:cNvGrpSpPr/>
          <p:nvPr/>
        </p:nvGrpSpPr>
        <p:grpSpPr>
          <a:xfrm>
            <a:off x="4730345" y="1123013"/>
            <a:ext cx="4032025" cy="2417669"/>
            <a:chOff x="319194" y="1277750"/>
            <a:chExt cx="4032025" cy="24176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A61EB23-3F36-614F-8873-54C04E498EF4}"/>
                </a:ext>
              </a:extLst>
            </p:cNvPr>
            <p:cNvSpPr/>
            <p:nvPr/>
          </p:nvSpPr>
          <p:spPr>
            <a:xfrm>
              <a:off x="319194" y="1277750"/>
              <a:ext cx="4032025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D10E8A-2167-254C-9135-521512772836}"/>
                </a:ext>
              </a:extLst>
            </p:cNvPr>
            <p:cNvSpPr txBox="1"/>
            <p:nvPr/>
          </p:nvSpPr>
          <p:spPr>
            <a:xfrm>
              <a:off x="549949" y="1399147"/>
              <a:ext cx="342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Watershed: split regions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ADA95-52E5-6F41-B314-27BE6CBDBF60}"/>
              </a:ext>
            </a:extLst>
          </p:cNvPr>
          <p:cNvGrpSpPr/>
          <p:nvPr/>
        </p:nvGrpSpPr>
        <p:grpSpPr>
          <a:xfrm>
            <a:off x="427416" y="3776715"/>
            <a:ext cx="8334954" cy="2620047"/>
            <a:chOff x="427416" y="3776715"/>
            <a:chExt cx="8334954" cy="262004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CF185B-EAED-7148-96AE-317DE30BC10A}"/>
                </a:ext>
              </a:extLst>
            </p:cNvPr>
            <p:cNvGrpSpPr/>
            <p:nvPr/>
          </p:nvGrpSpPr>
          <p:grpSpPr>
            <a:xfrm>
              <a:off x="427416" y="3776715"/>
              <a:ext cx="8334954" cy="2620047"/>
              <a:chOff x="120356" y="595128"/>
              <a:chExt cx="8997646" cy="2620047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2A9BAF99-D336-3841-A898-7F679B1C45A4}"/>
                  </a:ext>
                </a:extLst>
              </p:cNvPr>
              <p:cNvSpPr/>
              <p:nvPr/>
            </p:nvSpPr>
            <p:spPr>
              <a:xfrm>
                <a:off x="120356" y="595128"/>
                <a:ext cx="8997646" cy="262004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256F84D-0122-3E40-917C-074A5E7BDE56}"/>
                  </a:ext>
                </a:extLst>
              </p:cNvPr>
              <p:cNvGrpSpPr/>
              <p:nvPr/>
            </p:nvGrpSpPr>
            <p:grpSpPr>
              <a:xfrm>
                <a:off x="803479" y="1048469"/>
                <a:ext cx="5926005" cy="325990"/>
                <a:chOff x="1556511" y="1048469"/>
                <a:chExt cx="5926005" cy="325990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C659AB-B3E2-3249-BD26-E94F34F80B0A}"/>
                    </a:ext>
                  </a:extLst>
                </p:cNvPr>
                <p:cNvSpPr txBox="1"/>
                <p:nvPr/>
              </p:nvSpPr>
              <p:spPr>
                <a:xfrm>
                  <a:off x="1556511" y="1066682"/>
                  <a:ext cx="19940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 err="1">
                      <a:solidFill>
                        <a:schemeClr val="tx2">
                          <a:lumMod val="75000"/>
                        </a:schemeClr>
                      </a:solidFill>
                    </a:rPr>
                    <a:t>Preprocessing</a:t>
                  </a:r>
                  <a:endParaRPr lang="en-GB" sz="1400" b="1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ED419C7-2451-9345-9D65-9B33DBC7E3C3}"/>
                    </a:ext>
                  </a:extLst>
                </p:cNvPr>
                <p:cNvSpPr txBox="1"/>
                <p:nvPr/>
              </p:nvSpPr>
              <p:spPr>
                <a:xfrm>
                  <a:off x="3609759" y="1048469"/>
                  <a:ext cx="18150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>
                      <a:solidFill>
                        <a:schemeClr val="tx2">
                          <a:lumMod val="75000"/>
                        </a:schemeClr>
                      </a:solidFill>
                    </a:rPr>
                    <a:t>Segmentation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011352C-F0DB-E64C-B7EC-7FBB8A02F6CC}"/>
                    </a:ext>
                  </a:extLst>
                </p:cNvPr>
                <p:cNvSpPr txBox="1"/>
                <p:nvPr/>
              </p:nvSpPr>
              <p:spPr>
                <a:xfrm>
                  <a:off x="5576208" y="1058612"/>
                  <a:ext cx="19063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 err="1">
                      <a:solidFill>
                        <a:schemeClr val="tx2">
                          <a:lumMod val="75000"/>
                        </a:schemeClr>
                      </a:solidFill>
                    </a:rPr>
                    <a:t>Postprocessing</a:t>
                  </a:r>
                  <a:endParaRPr lang="en-GB" sz="1400" b="1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DBBAFD3-AF4C-7046-86D4-A28EFB76F918}"/>
                  </a:ext>
                </a:extLst>
              </p:cNvPr>
              <p:cNvGrpSpPr/>
              <p:nvPr/>
            </p:nvGrpSpPr>
            <p:grpSpPr>
              <a:xfrm>
                <a:off x="177316" y="1393664"/>
                <a:ext cx="8732590" cy="1478913"/>
                <a:chOff x="177316" y="1393664"/>
                <a:chExt cx="8732590" cy="1478913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309BE604-CEDB-3C4A-9D76-7DF85CE20E7D}"/>
                    </a:ext>
                  </a:extLst>
                </p:cNvPr>
                <p:cNvGrpSpPr/>
                <p:nvPr/>
              </p:nvGrpSpPr>
              <p:grpSpPr>
                <a:xfrm>
                  <a:off x="177316" y="1393664"/>
                  <a:ext cx="6932683" cy="1478913"/>
                  <a:chOff x="1051371" y="1393664"/>
                  <a:chExt cx="6932683" cy="1478913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CAF32560-2700-2F46-A1F7-E1B1A175DC8A}"/>
                      </a:ext>
                    </a:extLst>
                  </p:cNvPr>
                  <p:cNvGrpSpPr/>
                  <p:nvPr/>
                </p:nvGrpSpPr>
                <p:grpSpPr>
                  <a:xfrm>
                    <a:off x="1051371" y="1618096"/>
                    <a:ext cx="6932683" cy="1254481"/>
                    <a:chOff x="1051371" y="1618096"/>
                    <a:chExt cx="6932683" cy="1254481"/>
                  </a:xfrm>
                </p:grpSpPr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38DC26CF-3263-E548-909A-2D529C6944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051371" y="1622581"/>
                      <a:ext cx="1251372" cy="124473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B66CE5D0-868A-3F46-8B49-A86AE7BFCE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948739" y="1618096"/>
                      <a:ext cx="1254858" cy="124771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03BDA9AD-60E3-3F41-B544-1D332CD4AE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846429" y="1624859"/>
                      <a:ext cx="1247397" cy="1247717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pic>
                  <p:nvPicPr>
                    <p:cNvPr id="50" name="Picture 49">
                      <a:extLst>
                        <a:ext uri="{FF2B5EF4-FFF2-40B4-BE49-F238E27FC236}">
                          <a16:creationId xmlns:a16="http://schemas.microsoft.com/office/drawing/2014/main" id="{9A3F4361-DF18-8441-A706-1D85BCEF65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729196" y="1624858"/>
                      <a:ext cx="1254858" cy="124771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FCFA571-9E2E-5541-8515-AA10C33BE2FC}"/>
                      </a:ext>
                    </a:extLst>
                  </p:cNvPr>
                  <p:cNvGrpSpPr/>
                  <p:nvPr/>
                </p:nvGrpSpPr>
                <p:grpSpPr>
                  <a:xfrm>
                    <a:off x="1996925" y="1393664"/>
                    <a:ext cx="5129421" cy="331134"/>
                    <a:chOff x="1996925" y="1393664"/>
                    <a:chExt cx="5129421" cy="331134"/>
                  </a:xfrm>
                </p:grpSpPr>
                <p:sp>
                  <p:nvSpPr>
                    <p:cNvPr id="44" name="Arc 43">
                      <a:extLst>
                        <a:ext uri="{FF2B5EF4-FFF2-40B4-BE49-F238E27FC236}">
                          <a16:creationId xmlns:a16="http://schemas.microsoft.com/office/drawing/2014/main" id="{8C049503-A686-7745-80BF-0DCC26E06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96925" y="1393664"/>
                      <a:ext cx="1140096" cy="317687"/>
                    </a:xfrm>
                    <a:prstGeom prst="arc">
                      <a:avLst>
                        <a:gd name="adj1" fmla="val 10863836"/>
                        <a:gd name="adj2" fmla="val 0"/>
                      </a:avLst>
                    </a:prstGeom>
                    <a:ln w="38100"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5" name="Arc 44">
                      <a:extLst>
                        <a:ext uri="{FF2B5EF4-FFF2-40B4-BE49-F238E27FC236}">
                          <a16:creationId xmlns:a16="http://schemas.microsoft.com/office/drawing/2014/main" id="{4DE46672-989B-D14D-93EA-F8111A112A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7567" y="1407111"/>
                      <a:ext cx="1140096" cy="317687"/>
                    </a:xfrm>
                    <a:prstGeom prst="arc">
                      <a:avLst>
                        <a:gd name="adj1" fmla="val 10863836"/>
                        <a:gd name="adj2" fmla="val 0"/>
                      </a:avLst>
                    </a:prstGeom>
                    <a:ln w="38100"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Arc 45">
                      <a:extLst>
                        <a:ext uri="{FF2B5EF4-FFF2-40B4-BE49-F238E27FC236}">
                          <a16:creationId xmlns:a16="http://schemas.microsoft.com/office/drawing/2014/main" id="{CB01EC86-D162-C74B-96E7-DCF6177E3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6250" y="1407111"/>
                      <a:ext cx="1140096" cy="317687"/>
                    </a:xfrm>
                    <a:prstGeom prst="arc">
                      <a:avLst>
                        <a:gd name="adj1" fmla="val 10863836"/>
                        <a:gd name="adj2" fmla="val 0"/>
                      </a:avLst>
                    </a:prstGeom>
                    <a:ln w="38100"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40" name="Arc 39">
                  <a:extLst>
                    <a:ext uri="{FF2B5EF4-FFF2-40B4-BE49-F238E27FC236}">
                      <a16:creationId xmlns:a16="http://schemas.microsoft.com/office/drawing/2014/main" id="{34947288-1041-BF41-9508-10ED8A6F91BF}"/>
                    </a:ext>
                  </a:extLst>
                </p:cNvPr>
                <p:cNvSpPr/>
                <p:nvPr/>
              </p:nvSpPr>
              <p:spPr>
                <a:xfrm>
                  <a:off x="6905131" y="1411594"/>
                  <a:ext cx="1140096" cy="317687"/>
                </a:xfrm>
                <a:prstGeom prst="arc">
                  <a:avLst>
                    <a:gd name="adj1" fmla="val 10863836"/>
                    <a:gd name="adj2" fmla="val 0"/>
                  </a:avLst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ACA3A8DC-1503-364B-8BCC-FBD260DC3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21268"/>
                <a:stretch/>
              </p:blipFill>
              <p:spPr>
                <a:xfrm>
                  <a:off x="7652118" y="1624858"/>
                  <a:ext cx="1257788" cy="1240957"/>
                </a:xfrm>
                <a:prstGeom prst="rect">
                  <a:avLst/>
                </a:prstGeom>
                <a:effectLst>
                  <a:outerShdw blurRad="292100" dist="139700" dir="2700000" algn="tl" rotWithShape="0">
                    <a:prstClr val="black">
                      <a:alpha val="65000"/>
                    </a:prstClr>
                  </a:outerShdw>
                </a:effectLst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87698E-860B-2547-A36D-542E5B39E988}"/>
                  </a:ext>
                </a:extLst>
              </p:cNvPr>
              <p:cNvSpPr txBox="1"/>
              <p:nvPr/>
            </p:nvSpPr>
            <p:spPr>
              <a:xfrm>
                <a:off x="6548876" y="1063095"/>
                <a:ext cx="19063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solidFill>
                      <a:schemeClr val="tx2">
                        <a:lumMod val="75000"/>
                      </a:schemeClr>
                    </a:solidFill>
                  </a:rPr>
                  <a:t>Analysis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623DFE7-4192-624B-B2A3-2C45AA84B386}"/>
                </a:ext>
              </a:extLst>
            </p:cNvPr>
            <p:cNvSpPr txBox="1"/>
            <p:nvPr/>
          </p:nvSpPr>
          <p:spPr>
            <a:xfrm>
              <a:off x="829979" y="3805909"/>
              <a:ext cx="7636615" cy="47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Classic segmentation pipeline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907577-00BA-DA4B-99C4-58BFE13553C3}"/>
              </a:ext>
            </a:extLst>
          </p:cNvPr>
          <p:cNvGrpSpPr/>
          <p:nvPr/>
        </p:nvGrpSpPr>
        <p:grpSpPr>
          <a:xfrm>
            <a:off x="427416" y="1137866"/>
            <a:ext cx="4032025" cy="2417669"/>
            <a:chOff x="595226" y="1269124"/>
            <a:chExt cx="4032025" cy="241766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3E91586-9B9D-1A47-8F10-E506758D987C}"/>
                </a:ext>
              </a:extLst>
            </p:cNvPr>
            <p:cNvGrpSpPr/>
            <p:nvPr/>
          </p:nvGrpSpPr>
          <p:grpSpPr>
            <a:xfrm>
              <a:off x="595226" y="1269124"/>
              <a:ext cx="4032025" cy="2417669"/>
              <a:chOff x="319194" y="1277750"/>
              <a:chExt cx="4032025" cy="2417669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2C14037B-3E7E-AF4F-B9F3-3E9F8823A717}"/>
                  </a:ext>
                </a:extLst>
              </p:cNvPr>
              <p:cNvSpPr/>
              <p:nvPr/>
            </p:nvSpPr>
            <p:spPr>
              <a:xfrm>
                <a:off x="319194" y="1277750"/>
                <a:ext cx="4032025" cy="24176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2A9C99F-3F0F-374C-8F3C-E677887C7C8C}"/>
                  </a:ext>
                </a:extLst>
              </p:cNvPr>
              <p:cNvSpPr txBox="1"/>
              <p:nvPr/>
            </p:nvSpPr>
            <p:spPr>
              <a:xfrm>
                <a:off x="830895" y="1399147"/>
                <a:ext cx="31400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Region segmentation</a:t>
                </a:r>
              </a:p>
            </p:txBody>
          </p:sp>
          <p:pic>
            <p:nvPicPr>
              <p:cNvPr id="61" name="Picture 6">
                <a:extLst>
                  <a:ext uri="{FF2B5EF4-FFF2-40B4-BE49-F238E27FC236}">
                    <a16:creationId xmlns:a16="http://schemas.microsoft.com/office/drawing/2014/main" id="{0A06CA86-C7EC-A643-A1A8-7E1380BD27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220" y="2068091"/>
                <a:ext cx="813256" cy="100775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2">
                <a:extLst>
                  <a:ext uri="{FF2B5EF4-FFF2-40B4-BE49-F238E27FC236}">
                    <a16:creationId xmlns:a16="http://schemas.microsoft.com/office/drawing/2014/main" id="{4AA517BD-CAF1-EF45-BB75-BA34F2E36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4637" y="2068090"/>
                <a:ext cx="809557" cy="100775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" name="Right Arrow 62">
                <a:extLst>
                  <a:ext uri="{FF2B5EF4-FFF2-40B4-BE49-F238E27FC236}">
                    <a16:creationId xmlns:a16="http://schemas.microsoft.com/office/drawing/2014/main" id="{C70D4973-7FEF-B543-9608-9013322CE6E8}"/>
                  </a:ext>
                </a:extLst>
              </p:cNvPr>
              <p:cNvSpPr/>
              <p:nvPr/>
            </p:nvSpPr>
            <p:spPr>
              <a:xfrm>
                <a:off x="1598099" y="2490430"/>
                <a:ext cx="188915" cy="1535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ight Arrow 63">
                <a:extLst>
                  <a:ext uri="{FF2B5EF4-FFF2-40B4-BE49-F238E27FC236}">
                    <a16:creationId xmlns:a16="http://schemas.microsoft.com/office/drawing/2014/main" id="{858B515B-F6C5-974D-8B8A-92F46C415B01}"/>
                  </a:ext>
                </a:extLst>
              </p:cNvPr>
              <p:cNvSpPr/>
              <p:nvPr/>
            </p:nvSpPr>
            <p:spPr>
              <a:xfrm>
                <a:off x="2920566" y="2445943"/>
                <a:ext cx="188915" cy="1535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5" name="Picture 5">
                <a:extLst>
                  <a:ext uri="{FF2B5EF4-FFF2-40B4-BE49-F238E27FC236}">
                    <a16:creationId xmlns:a16="http://schemas.microsoft.com/office/drawing/2014/main" id="{235F1E6B-3C3F-EE43-8273-095566D35B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5853" y="2068089"/>
                <a:ext cx="813600" cy="1007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42A7296-957A-2543-BBF3-D8FE22D86E77}"/>
                </a:ext>
              </a:extLst>
            </p:cNvPr>
            <p:cNvSpPr txBox="1"/>
            <p:nvPr/>
          </p:nvSpPr>
          <p:spPr>
            <a:xfrm>
              <a:off x="2137783" y="3157140"/>
              <a:ext cx="1078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Binary image</a:t>
              </a:r>
              <a:endParaRPr lang="en-GB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7AFF94-F5E9-1245-B7A0-9C922602795E}"/>
                </a:ext>
              </a:extLst>
            </p:cNvPr>
            <p:cNvSpPr txBox="1"/>
            <p:nvPr/>
          </p:nvSpPr>
          <p:spPr>
            <a:xfrm>
              <a:off x="3402194" y="3123217"/>
              <a:ext cx="1078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Labels</a:t>
              </a:r>
              <a:endParaRPr lang="en-GB" sz="16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F35444-10B2-A54B-9278-71739A16FC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682" y="1905232"/>
            <a:ext cx="2801795" cy="134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2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56807" y="1055652"/>
            <a:ext cx="617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Concepts: </a:t>
            </a:r>
          </a:p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Filters, Morphological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471502-D098-9345-8F3A-784BEF12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3164616"/>
            <a:ext cx="72771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77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1209-76F7-CE41-8E38-05F4D82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0629D-0265-9649-B1EC-D35F921E7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04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Mathematical background for operations on images</a:t>
            </a:r>
          </a:p>
          <a:p>
            <a:pPr marL="457200" indent="-457200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Image filters</a:t>
            </a:r>
          </a:p>
          <a:p>
            <a:pPr marL="857250" lvl="1" indent="-457200"/>
            <a:r>
              <a:rPr lang="en-US" dirty="0"/>
              <a:t>Linear filters (convolutions)</a:t>
            </a:r>
          </a:p>
          <a:p>
            <a:pPr marL="857250" lvl="1" indent="-457200"/>
            <a:r>
              <a:rPr lang="en-US" dirty="0"/>
              <a:t>Nonlinear filters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Morphological operations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Image math</a:t>
            </a:r>
          </a:p>
          <a:p>
            <a:pPr marL="857250" lvl="1" indent="-457200"/>
            <a:r>
              <a:rPr lang="en-US" dirty="0"/>
              <a:t>Calculations with images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70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45AE-BA68-F348-97F8-50DFD9E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48303"/>
            <a:ext cx="8229600" cy="3277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Image Filters</a:t>
            </a:r>
          </a:p>
        </p:txBody>
      </p:sp>
    </p:spTree>
    <p:extLst>
      <p:ext uri="{BB962C8B-B14F-4D97-AF65-F5344CB8AC3E}">
        <p14:creationId xmlns:p14="http://schemas.microsoft.com/office/powerpoint/2010/main" val="920921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A36FD-060B-4144-9C7D-86749997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03540-7D82-584F-9DA0-319FBF184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64" y="1422068"/>
            <a:ext cx="6201104" cy="5073427"/>
          </a:xfrm>
        </p:spPr>
        <p:txBody>
          <a:bodyPr>
            <a:normAutofit/>
          </a:bodyPr>
          <a:lstStyle/>
          <a:p>
            <a:r>
              <a:rPr lang="en-US" dirty="0"/>
              <a:t>An image processing filter is an operation on an image.</a:t>
            </a:r>
          </a:p>
          <a:p>
            <a:r>
              <a:rPr lang="en-US" dirty="0"/>
              <a:t>Filters change pixel values.</a:t>
            </a:r>
          </a:p>
          <a:p>
            <a:endParaRPr lang="en-US" dirty="0"/>
          </a:p>
          <a:p>
            <a:r>
              <a:rPr lang="en-US" dirty="0"/>
              <a:t>Filters do not do magic. They can not make things visible which are not in the image.</a:t>
            </a:r>
          </a:p>
          <a:p>
            <a:endParaRPr lang="en-US" dirty="0"/>
          </a:p>
          <a:p>
            <a:r>
              <a:rPr lang="en-US" dirty="0"/>
              <a:t>Application examples</a:t>
            </a:r>
          </a:p>
          <a:p>
            <a:pPr lvl="1"/>
            <a:r>
              <a:rPr lang="en-US" dirty="0"/>
              <a:t>Noise-reduction</a:t>
            </a:r>
          </a:p>
          <a:p>
            <a:pPr lvl="1"/>
            <a:r>
              <a:rPr lang="en-US" dirty="0"/>
              <a:t>Artefact-removal</a:t>
            </a:r>
          </a:p>
          <a:p>
            <a:pPr lvl="1"/>
            <a:r>
              <a:rPr lang="en-US" dirty="0"/>
              <a:t>Contrast enhancement</a:t>
            </a:r>
          </a:p>
          <a:p>
            <a:pPr lvl="1"/>
            <a:r>
              <a:rPr lang="en-US" dirty="0"/>
              <a:t>Correct uneven illumination</a:t>
            </a:r>
          </a:p>
          <a:p>
            <a:endParaRPr lang="en-US" dirty="0"/>
          </a:p>
          <a:p>
            <a:r>
              <a:rPr lang="en-US" dirty="0"/>
              <a:t>We already used several filters in the previous segmentation pipeline.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9F3C7-CA5E-1B43-A419-9C462691AA4F}"/>
              </a:ext>
            </a:extLst>
          </p:cNvPr>
          <p:cNvSpPr txBox="1"/>
          <p:nvPr/>
        </p:nvSpPr>
        <p:spPr>
          <a:xfrm>
            <a:off x="5173537" y="6601455"/>
            <a:ext cx="487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Mauricio Rocha Martins (</a:t>
            </a:r>
            <a:r>
              <a:rPr lang="en-US" sz="1000" dirty="0" err="1"/>
              <a:t>Norden</a:t>
            </a:r>
            <a:r>
              <a:rPr lang="en-US" sz="1000" dirty="0"/>
              <a:t>/Myers lab, MPI CBG)</a:t>
            </a:r>
            <a:endParaRPr lang="en-GB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6AC62-59D5-524E-A20F-85F002AF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117" y="946776"/>
            <a:ext cx="2410283" cy="2507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C91CA-F316-4B47-94B8-E3FE9A746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117" y="3988154"/>
            <a:ext cx="2410283" cy="2507341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1135218E-3FCE-A544-A530-F9E7DDD217EF}"/>
              </a:ext>
            </a:extLst>
          </p:cNvPr>
          <p:cNvSpPr/>
          <p:nvPr/>
        </p:nvSpPr>
        <p:spPr>
          <a:xfrm>
            <a:off x="7710258" y="3553700"/>
            <a:ext cx="189187" cy="393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4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Noise removal with filters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509030"/>
            <a:ext cx="2485581" cy="2585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86" y="2509030"/>
            <a:ext cx="2485580" cy="2585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71" y="2509030"/>
            <a:ext cx="2485581" cy="25856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1" y="5147455"/>
            <a:ext cx="248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446585" y="5147453"/>
            <a:ext cx="248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Gaussian blur filtered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435968" y="5147453"/>
            <a:ext cx="248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filtered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BA10B-E7A3-A648-8DA7-520BE8500A75}"/>
              </a:ext>
            </a:extLst>
          </p:cNvPr>
          <p:cNvSpPr txBox="1"/>
          <p:nvPr/>
        </p:nvSpPr>
        <p:spPr>
          <a:xfrm>
            <a:off x="4024113" y="2028992"/>
            <a:ext cx="126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17F6ED-E4E1-2443-AB5D-401D66AF492D}"/>
              </a:ext>
            </a:extLst>
          </p:cNvPr>
          <p:cNvSpPr txBox="1"/>
          <p:nvPr/>
        </p:nvSpPr>
        <p:spPr>
          <a:xfrm>
            <a:off x="6919713" y="2028992"/>
            <a:ext cx="161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Nonlinear filter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550CC-09A2-E149-B0D3-CDC8D3B17A83}"/>
              </a:ext>
            </a:extLst>
          </p:cNvPr>
          <p:cNvSpPr txBox="1"/>
          <p:nvPr/>
        </p:nvSpPr>
        <p:spPr>
          <a:xfrm>
            <a:off x="5173537" y="6601455"/>
            <a:ext cx="487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Mauricio Rocha Martins (</a:t>
            </a:r>
            <a:r>
              <a:rPr lang="en-US" sz="1000" dirty="0" err="1"/>
              <a:t>Norden</a:t>
            </a:r>
            <a:r>
              <a:rPr lang="en-US" sz="1000" dirty="0"/>
              <a:t>/Myers lab, MPI CBG)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89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76199" y="1400176"/>
            <a:ext cx="4561094" cy="39915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12747" indent="-285750">
              <a:spcBef>
                <a:spcPts val="480"/>
              </a:spcBef>
              <a:buClr>
                <a:schemeClr val="dk1"/>
              </a:buClr>
              <a:buSzPts val="1600"/>
            </a:pPr>
            <a:r>
              <a:rPr lang="en-GB" sz="1800" dirty="0"/>
              <a:t>Linear filters </a:t>
            </a:r>
            <a:r>
              <a:rPr lang="en-GB" sz="1800" b="1" dirty="0"/>
              <a:t>replace each pixel value with a linear combination of surrounding pixels</a:t>
            </a:r>
            <a:endParaRPr sz="1800" b="1" dirty="0"/>
          </a:p>
          <a:p>
            <a:pPr marL="882636" lvl="1">
              <a:spcBef>
                <a:spcPts val="0"/>
              </a:spcBef>
              <a:buSzPts val="1400"/>
            </a:pPr>
            <a:r>
              <a:rPr lang="en-GB" sz="1600" dirty="0"/>
              <a:t>Basically, linear filtering is a </a:t>
            </a:r>
            <a:r>
              <a:rPr lang="en-GB" sz="1600" b="1" dirty="0"/>
              <a:t>Convolution</a:t>
            </a:r>
            <a:endParaRPr sz="1600" b="1" dirty="0"/>
          </a:p>
          <a:p>
            <a:pPr marL="882636" lvl="1">
              <a:spcBef>
                <a:spcPts val="0"/>
              </a:spcBef>
              <a:buSzPts val="1400"/>
            </a:pPr>
            <a:r>
              <a:rPr lang="en-GB" sz="1600" dirty="0"/>
              <a:t>It needs a kernel (weight template)</a:t>
            </a:r>
          </a:p>
          <a:p>
            <a:pPr marL="482586">
              <a:spcBef>
                <a:spcPts val="0"/>
              </a:spcBef>
              <a:buSzPts val="1400"/>
            </a:pPr>
            <a:endParaRPr lang="en-GB" sz="1800" dirty="0"/>
          </a:p>
          <a:p>
            <a:pPr marL="482586">
              <a:spcBef>
                <a:spcPts val="0"/>
              </a:spcBef>
              <a:buSzPts val="1400"/>
            </a:pPr>
            <a:r>
              <a:rPr lang="en-GB" sz="1800" dirty="0"/>
              <a:t>Result: new image where each pixel is replaced by the weighted sum of pixel values in the neighbourhood.</a:t>
            </a:r>
            <a:endParaRPr lang="en-GB" sz="1600" dirty="0"/>
          </a:p>
          <a:p>
            <a:pPr marL="882636" lvl="1">
              <a:spcBef>
                <a:spcPts val="480"/>
              </a:spcBef>
              <a:buSzPts val="1400"/>
            </a:pPr>
            <a:endParaRPr lang="en-GB" dirty="0"/>
          </a:p>
          <a:p>
            <a:pPr marL="539735" indent="-285750">
              <a:spcBef>
                <a:spcPts val="480"/>
              </a:spcBef>
              <a:buSzPts val="1400"/>
            </a:pPr>
            <a:r>
              <a:rPr lang="en-GB" sz="1800" b="1" dirty="0"/>
              <a:t>Kernels</a:t>
            </a:r>
            <a:r>
              <a:rPr lang="en-GB" sz="1800" dirty="0"/>
              <a:t> are matrices describing a linear filter.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C6DED-040A-4E3A-B451-E482A057D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01" y="1517095"/>
            <a:ext cx="4104599" cy="184706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460C0F7-355F-44C0-B4C1-1B217FDC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592D9C-F18E-954E-99F8-7554B85111AB}"/>
              </a:ext>
            </a:extLst>
          </p:cNvPr>
          <p:cNvGrpSpPr/>
          <p:nvPr/>
        </p:nvGrpSpPr>
        <p:grpSpPr>
          <a:xfrm>
            <a:off x="5496343" y="3882542"/>
            <a:ext cx="2733164" cy="955752"/>
            <a:chOff x="5496343" y="3882542"/>
            <a:chExt cx="2733164" cy="955752"/>
          </a:xfrm>
        </p:grpSpPr>
        <p:sp>
          <p:nvSpPr>
            <p:cNvPr id="8" name="Google Shape;268;p36">
              <a:extLst>
                <a:ext uri="{FF2B5EF4-FFF2-40B4-BE49-F238E27FC236}">
                  <a16:creationId xmlns:a16="http://schemas.microsoft.com/office/drawing/2014/main" id="{D970D9F9-891A-476E-81AA-D9FEAB9A5C39}"/>
                </a:ext>
              </a:extLst>
            </p:cNvPr>
            <p:cNvSpPr/>
            <p:nvPr/>
          </p:nvSpPr>
          <p:spPr>
            <a:xfrm>
              <a:off x="7097539" y="3962294"/>
              <a:ext cx="42300" cy="8760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269;p36">
              <a:extLst>
                <a:ext uri="{FF2B5EF4-FFF2-40B4-BE49-F238E27FC236}">
                  <a16:creationId xmlns:a16="http://schemas.microsoft.com/office/drawing/2014/main" id="{FE3A58E3-8365-4709-9C28-C090E59ADBF6}"/>
                </a:ext>
              </a:extLst>
            </p:cNvPr>
            <p:cNvSpPr/>
            <p:nvPr/>
          </p:nvSpPr>
          <p:spPr>
            <a:xfrm>
              <a:off x="8170625" y="3980582"/>
              <a:ext cx="42300" cy="8394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aphicFrame>
          <p:nvGraphicFramePr>
            <p:cNvPr id="10" name="Google Shape;270;p36">
              <a:extLst>
                <a:ext uri="{FF2B5EF4-FFF2-40B4-BE49-F238E27FC236}">
                  <a16:creationId xmlns:a16="http://schemas.microsoft.com/office/drawing/2014/main" id="{8ECBA064-080D-42A6-B618-F6CA006080F4}"/>
                </a:ext>
              </a:extLst>
            </p:cNvPr>
            <p:cNvGraphicFramePr/>
            <p:nvPr/>
          </p:nvGraphicFramePr>
          <p:xfrm>
            <a:off x="7080957" y="3882542"/>
            <a:ext cx="1148550" cy="92574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28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1/9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/>
                          <a:t>1/9</a:t>
                        </a:r>
                        <a:endParaRPr sz="80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1/9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1/9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1/9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/>
                          <a:t>1/9</a:t>
                        </a:r>
                        <a:endParaRPr sz="80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/>
                          <a:t>1/9</a:t>
                        </a:r>
                        <a:endParaRPr sz="80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/>
                          <a:t>1/9</a:t>
                        </a:r>
                        <a:endParaRPr sz="80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1/9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38430E-CF9E-4903-AC99-56D5DB3F82ED}"/>
                </a:ext>
              </a:extLst>
            </p:cNvPr>
            <p:cNvSpPr/>
            <p:nvPr/>
          </p:nvSpPr>
          <p:spPr>
            <a:xfrm>
              <a:off x="5496343" y="4196146"/>
              <a:ext cx="21588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189" indent="-330192">
                <a:spcBef>
                  <a:spcPts val="480"/>
                </a:spcBef>
                <a:buSzPts val="1600"/>
              </a:pPr>
              <a:r>
                <a:rPr lang="en-US" sz="1600" dirty="0"/>
                <a:t>Mean filter, 3x3 kernel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4637293" y="6277430"/>
            <a:ext cx="4049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Animation source: Dominic Waithe, Oxford University</a:t>
            </a:r>
          </a:p>
          <a:p>
            <a:r>
              <a:rPr lang="en-GB" sz="1000" dirty="0">
                <a:hlinkClick r:id="rId4"/>
              </a:rPr>
              <a:t>https://github.com/dwaithe/generalMacros/tree/master/convolution_ani</a:t>
            </a:r>
            <a:endParaRPr lang="pt-BR" sz="1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388C5F-ABA9-E743-AA80-DE36D6F49FB9}"/>
              </a:ext>
            </a:extLst>
          </p:cNvPr>
          <p:cNvGrpSpPr/>
          <p:nvPr/>
        </p:nvGrpSpPr>
        <p:grpSpPr>
          <a:xfrm>
            <a:off x="5193774" y="5081195"/>
            <a:ext cx="3040301" cy="925740"/>
            <a:chOff x="5193774" y="5081195"/>
            <a:chExt cx="3040301" cy="925740"/>
          </a:xfrm>
        </p:grpSpPr>
        <p:graphicFrame>
          <p:nvGraphicFramePr>
            <p:cNvPr id="11" name="Google Shape;270;p36">
              <a:extLst>
                <a:ext uri="{FF2B5EF4-FFF2-40B4-BE49-F238E27FC236}">
                  <a16:creationId xmlns:a16="http://schemas.microsoft.com/office/drawing/2014/main" id="{3D5A9DF6-318A-0141-A7B7-FC4EC4E1F660}"/>
                </a:ext>
              </a:extLst>
            </p:cNvPr>
            <p:cNvGraphicFramePr/>
            <p:nvPr/>
          </p:nvGraphicFramePr>
          <p:xfrm>
            <a:off x="7059188" y="5081195"/>
            <a:ext cx="1148550" cy="92574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28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1/16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1/8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1/16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1/8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1/4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1/8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1/16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1/8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1/16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0AFBAD-7E3C-CE46-B16A-D814383883FC}"/>
                </a:ext>
              </a:extLst>
            </p:cNvPr>
            <p:cNvSpPr/>
            <p:nvPr/>
          </p:nvSpPr>
          <p:spPr>
            <a:xfrm>
              <a:off x="5193774" y="5342408"/>
              <a:ext cx="21588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189" indent="-330192">
                <a:spcBef>
                  <a:spcPts val="480"/>
                </a:spcBef>
                <a:buSzPts val="1600"/>
              </a:pPr>
              <a:r>
                <a:rPr lang="en-US" sz="1600" dirty="0"/>
                <a:t>Gaussian filter, 3x3 kernel</a:t>
              </a:r>
            </a:p>
          </p:txBody>
        </p:sp>
        <p:sp>
          <p:nvSpPr>
            <p:cNvPr id="13" name="Google Shape;268;p36">
              <a:extLst>
                <a:ext uri="{FF2B5EF4-FFF2-40B4-BE49-F238E27FC236}">
                  <a16:creationId xmlns:a16="http://schemas.microsoft.com/office/drawing/2014/main" id="{0D5F2592-50F5-A649-84AF-913F3C3B1B6E}"/>
                </a:ext>
              </a:extLst>
            </p:cNvPr>
            <p:cNvSpPr/>
            <p:nvPr/>
          </p:nvSpPr>
          <p:spPr>
            <a:xfrm>
              <a:off x="7118689" y="5129018"/>
              <a:ext cx="42300" cy="8760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269;p36">
              <a:extLst>
                <a:ext uri="{FF2B5EF4-FFF2-40B4-BE49-F238E27FC236}">
                  <a16:creationId xmlns:a16="http://schemas.microsoft.com/office/drawing/2014/main" id="{5EF91F37-5B54-494D-92A1-CDC268538F62}"/>
                </a:ext>
              </a:extLst>
            </p:cNvPr>
            <p:cNvSpPr/>
            <p:nvPr/>
          </p:nvSpPr>
          <p:spPr>
            <a:xfrm>
              <a:off x="8191775" y="5147306"/>
              <a:ext cx="42300" cy="8394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9389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BF45-E316-4A79-9AA4-FD32DCCD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97C14-6BC2-489F-A7D1-D87CB20DE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1378556"/>
            <a:ext cx="8293190" cy="4269769"/>
          </a:xfrm>
        </p:spPr>
        <p:txBody>
          <a:bodyPr>
            <a:normAutofit/>
          </a:bodyPr>
          <a:lstStyle/>
          <a:p>
            <a:r>
              <a:rPr lang="en-US" sz="1800" dirty="0"/>
              <a:t>Terminology:</a:t>
            </a:r>
          </a:p>
          <a:p>
            <a:pPr lvl="1"/>
            <a:r>
              <a:rPr lang="en-US" dirty="0"/>
              <a:t>“We convolve an image with a kernel.”</a:t>
            </a:r>
          </a:p>
          <a:p>
            <a:pPr lvl="1"/>
            <a:r>
              <a:rPr lang="en-US" dirty="0"/>
              <a:t>Convolution operator: *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Mean</a:t>
            </a:r>
          </a:p>
          <a:p>
            <a:pPr lvl="1"/>
            <a:r>
              <a:rPr lang="en-GB" dirty="0"/>
              <a:t>Gaussian blur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Sobel-operator</a:t>
            </a:r>
          </a:p>
          <a:p>
            <a:pPr lvl="2"/>
            <a:r>
              <a:rPr lang="en-GB" dirty="0"/>
              <a:t>X/Y-Gradient</a:t>
            </a:r>
          </a:p>
          <a:p>
            <a:pPr lvl="1"/>
            <a:endParaRPr lang="en-US" dirty="0"/>
          </a:p>
        </p:txBody>
      </p:sp>
      <p:sp>
        <p:nvSpPr>
          <p:cNvPr id="7" name="Google Shape;268;p36">
            <a:extLst>
              <a:ext uri="{FF2B5EF4-FFF2-40B4-BE49-F238E27FC236}">
                <a16:creationId xmlns:a16="http://schemas.microsoft.com/office/drawing/2014/main" id="{D8788F6D-48A8-4A11-A9B1-63D8B22330D9}"/>
              </a:ext>
            </a:extLst>
          </p:cNvPr>
          <p:cNvSpPr/>
          <p:nvPr/>
        </p:nvSpPr>
        <p:spPr>
          <a:xfrm>
            <a:off x="5153500" y="4361215"/>
            <a:ext cx="53927" cy="1116796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269;p36">
            <a:extLst>
              <a:ext uri="{FF2B5EF4-FFF2-40B4-BE49-F238E27FC236}">
                <a16:creationId xmlns:a16="http://schemas.microsoft.com/office/drawing/2014/main" id="{790B52A3-F0AA-4022-BC33-242859CEE517}"/>
              </a:ext>
            </a:extLst>
          </p:cNvPr>
          <p:cNvSpPr/>
          <p:nvPr/>
        </p:nvSpPr>
        <p:spPr>
          <a:xfrm>
            <a:off x="6512032" y="4355956"/>
            <a:ext cx="53927" cy="1116797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aphicFrame>
        <p:nvGraphicFramePr>
          <p:cNvPr id="9" name="Google Shape;270;p36">
            <a:extLst>
              <a:ext uri="{FF2B5EF4-FFF2-40B4-BE49-F238E27FC236}">
                <a16:creationId xmlns:a16="http://schemas.microsoft.com/office/drawing/2014/main" id="{48F2B308-1598-462B-80A7-73374CAD6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898002"/>
              </p:ext>
            </p:extLst>
          </p:nvPr>
        </p:nvGraphicFramePr>
        <p:xfrm>
          <a:off x="5147476" y="4326332"/>
          <a:ext cx="1313862" cy="1234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7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-1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/>
                        <a:t>0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/>
                        <a:t>-2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/>
                        <a:t>2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-1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dirty="0"/>
                        <a:t>0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4E00488-6F42-40C9-B846-060D03BDFB77}"/>
              </a:ext>
            </a:extLst>
          </p:cNvPr>
          <p:cNvSpPr txBox="1"/>
          <p:nvPr/>
        </p:nvSpPr>
        <p:spPr>
          <a:xfrm>
            <a:off x="4486072" y="4442889"/>
            <a:ext cx="142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*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FB7CAF-4190-E841-B666-2094C305E5D0}"/>
              </a:ext>
            </a:extLst>
          </p:cNvPr>
          <p:cNvGrpSpPr/>
          <p:nvPr/>
        </p:nvGrpSpPr>
        <p:grpSpPr>
          <a:xfrm>
            <a:off x="2984835" y="2358871"/>
            <a:ext cx="5868238" cy="1487798"/>
            <a:chOff x="2984835" y="2552515"/>
            <a:chExt cx="5868238" cy="1487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81ABFF-C510-4A27-BA19-4B53983E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4003" y="2552515"/>
              <a:ext cx="1429070" cy="1486617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DD90009-2F87-7941-BDB1-77E40ECAC0B7}"/>
                </a:ext>
              </a:extLst>
            </p:cNvPr>
            <p:cNvGrpSpPr/>
            <p:nvPr/>
          </p:nvGrpSpPr>
          <p:grpSpPr>
            <a:xfrm>
              <a:off x="2984835" y="2552515"/>
              <a:ext cx="4497144" cy="1487798"/>
              <a:chOff x="2984835" y="2552515"/>
              <a:chExt cx="4497144" cy="1487798"/>
            </a:xfrm>
          </p:grpSpPr>
          <p:sp>
            <p:nvSpPr>
              <p:cNvPr id="4" name="Google Shape;268;p36">
                <a:extLst>
                  <a:ext uri="{FF2B5EF4-FFF2-40B4-BE49-F238E27FC236}">
                    <a16:creationId xmlns:a16="http://schemas.microsoft.com/office/drawing/2014/main" id="{AE8A8990-2449-47C1-9A78-44424E9A3C51}"/>
                  </a:ext>
                </a:extLst>
              </p:cNvPr>
              <p:cNvSpPr/>
              <p:nvPr/>
            </p:nvSpPr>
            <p:spPr>
              <a:xfrm>
                <a:off x="5180463" y="2767107"/>
                <a:ext cx="53927" cy="1116796"/>
              </a:xfrm>
              <a:prstGeom prst="lef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" name="Google Shape;269;p36">
                <a:extLst>
                  <a:ext uri="{FF2B5EF4-FFF2-40B4-BE49-F238E27FC236}">
                    <a16:creationId xmlns:a16="http://schemas.microsoft.com/office/drawing/2014/main" id="{ACD34528-3CF8-45CB-B5B5-8D8796657BB5}"/>
                  </a:ext>
                </a:extLst>
              </p:cNvPr>
              <p:cNvSpPr/>
              <p:nvPr/>
            </p:nvSpPr>
            <p:spPr>
              <a:xfrm>
                <a:off x="6538996" y="2761848"/>
                <a:ext cx="53927" cy="1122054"/>
              </a:xfrm>
              <a:prstGeom prst="righ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aphicFrame>
            <p:nvGraphicFramePr>
              <p:cNvPr id="6" name="Google Shape;270;p36">
                <a:extLst>
                  <a:ext uri="{FF2B5EF4-FFF2-40B4-BE49-F238E27FC236}">
                    <a16:creationId xmlns:a16="http://schemas.microsoft.com/office/drawing/2014/main" id="{7A6CAFD0-D765-455C-8073-0E8E9539EBCB}"/>
                  </a:ext>
                </a:extLst>
              </p:cNvPr>
              <p:cNvGraphicFramePr/>
              <p:nvPr/>
            </p:nvGraphicFramePr>
            <p:xfrm>
              <a:off x="5174439" y="2732223"/>
              <a:ext cx="1313862" cy="123435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4379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795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79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114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500" dirty="0"/>
                            <a:t>1</a:t>
                          </a:r>
                          <a:endParaRPr sz="1500" dirty="0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500" dirty="0"/>
                            <a:t>1</a:t>
                          </a:r>
                          <a:endParaRPr sz="1500" dirty="0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500" dirty="0"/>
                            <a:t>1</a:t>
                          </a:r>
                          <a:endParaRPr sz="1500" dirty="0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14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500" dirty="0"/>
                            <a:t>1</a:t>
                          </a:r>
                          <a:endParaRPr sz="1500" dirty="0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500" dirty="0"/>
                            <a:t>8</a:t>
                          </a:r>
                          <a:endParaRPr sz="1500" dirty="0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500" dirty="0"/>
                            <a:t>1</a:t>
                          </a:r>
                          <a:endParaRPr sz="1500" dirty="0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14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500" dirty="0"/>
                            <a:t>1</a:t>
                          </a:r>
                          <a:endParaRPr sz="1500" dirty="0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500" dirty="0"/>
                            <a:t>1</a:t>
                          </a:r>
                          <a:endParaRPr sz="1500" dirty="0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500" dirty="0"/>
                            <a:t>1</a:t>
                          </a:r>
                          <a:endParaRPr sz="1500" dirty="0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9E9E9E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962844E-A683-4CAB-8783-5EA227C69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4835" y="2552515"/>
                <a:ext cx="1429070" cy="1486617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B11B81-CFAD-4049-853A-A13871775FE2}"/>
                  </a:ext>
                </a:extLst>
              </p:cNvPr>
              <p:cNvSpPr txBox="1"/>
              <p:nvPr/>
            </p:nvSpPr>
            <p:spPr>
              <a:xfrm>
                <a:off x="4486095" y="2839984"/>
                <a:ext cx="929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/>
                  <a:t>*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6A3357-F845-40A7-9AEB-5C6996BE97FE}"/>
                  </a:ext>
                </a:extLst>
              </p:cNvPr>
              <p:cNvSpPr txBox="1"/>
              <p:nvPr/>
            </p:nvSpPr>
            <p:spPr>
              <a:xfrm>
                <a:off x="6721444" y="2606308"/>
                <a:ext cx="7605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/>
                  <a:t>=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D7B7EF1-C08E-491A-940D-61F20C705E3A}"/>
              </a:ext>
            </a:extLst>
          </p:cNvPr>
          <p:cNvSpPr txBox="1"/>
          <p:nvPr/>
        </p:nvSpPr>
        <p:spPr>
          <a:xfrm>
            <a:off x="6730084" y="4283041"/>
            <a:ext cx="760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=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6C1813-CA59-1C4B-92D8-801DBAE0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839" y="4060687"/>
            <a:ext cx="1401120" cy="14120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50132F-62E7-8C40-8739-FDE771907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98" y="5605544"/>
            <a:ext cx="1197695" cy="120231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134C5B-DDDF-414A-944C-0B51EBC454DB}"/>
              </a:ext>
            </a:extLst>
          </p:cNvPr>
          <p:cNvSpPr/>
          <p:nvPr/>
        </p:nvSpPr>
        <p:spPr>
          <a:xfrm>
            <a:off x="4484418" y="6201728"/>
            <a:ext cx="2456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dirty="0"/>
              <a:t>Total gradient: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1DCB6C-3C71-BF47-A5F4-FAC08632B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608" y="4082494"/>
            <a:ext cx="1401120" cy="13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13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375" y="1698291"/>
            <a:ext cx="2327811" cy="380648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583324" y="1443877"/>
            <a:ext cx="4257000" cy="364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480"/>
              </a:spcBef>
              <a:buNone/>
            </a:pPr>
            <a:r>
              <a:rPr lang="en-GB" sz="1800" dirty="0"/>
              <a:t>Linear filters:</a:t>
            </a:r>
            <a:endParaRPr lang="en-US" sz="1800" dirty="0"/>
          </a:p>
          <a:p>
            <a:pPr marL="457189" indent="-317492">
              <a:spcBef>
                <a:spcPts val="0"/>
              </a:spcBef>
              <a:buSzPts val="1400"/>
            </a:pPr>
            <a:r>
              <a:rPr lang="en-GB" sz="1800" dirty="0"/>
              <a:t>Gaussian blur</a:t>
            </a:r>
          </a:p>
          <a:p>
            <a:pPr marL="457189" indent="-317492">
              <a:spcBef>
                <a:spcPts val="0"/>
              </a:spcBef>
              <a:buSzPts val="1400"/>
            </a:pPr>
            <a:r>
              <a:rPr lang="en-GB" sz="1800" dirty="0"/>
              <a:t>Mean</a:t>
            </a:r>
          </a:p>
          <a:p>
            <a:pPr marL="914378" lvl="1" indent="-304793">
              <a:spcBef>
                <a:spcPts val="0"/>
              </a:spcBef>
              <a:buSzPts val="1200"/>
              <a:buChar char="–"/>
            </a:pPr>
            <a:r>
              <a:rPr lang="en-GB" dirty="0"/>
              <a:t>* Smooth is a 3x3 Mean filter</a:t>
            </a:r>
          </a:p>
          <a:p>
            <a:pPr marL="457189" indent="-317492">
              <a:spcBef>
                <a:spcPts val="480"/>
              </a:spcBef>
              <a:buSzPts val="1400"/>
            </a:pPr>
            <a:endParaRPr lang="en-US" sz="1800" dirty="0"/>
          </a:p>
          <a:p>
            <a:pPr marL="457189" indent="-317492">
              <a:spcBef>
                <a:spcPts val="480"/>
              </a:spcBef>
              <a:buSzPts val="1400"/>
            </a:pPr>
            <a:r>
              <a:rPr lang="en-US" sz="1800" dirty="0"/>
              <a:t>Convolve…</a:t>
            </a:r>
          </a:p>
          <a:p>
            <a:pPr marL="914378" lvl="1" indent="-304793">
              <a:spcBef>
                <a:spcPts val="0"/>
              </a:spcBef>
              <a:buSzPts val="1200"/>
              <a:buChar char="–"/>
            </a:pPr>
            <a:r>
              <a:rPr lang="en-GB" dirty="0"/>
              <a:t>Allows us to specify our kernel</a:t>
            </a:r>
            <a:endParaRPr dirty="0"/>
          </a:p>
          <a:p>
            <a:pPr marL="457189" indent="-317492">
              <a:spcBef>
                <a:spcPts val="0"/>
              </a:spcBef>
              <a:buSzPts val="1400"/>
            </a:pPr>
            <a:endParaRPr lang="en-GB" sz="1800" dirty="0"/>
          </a:p>
          <a:p>
            <a:pPr marL="457189" indent="-317492">
              <a:spcBef>
                <a:spcPts val="0"/>
              </a:spcBef>
              <a:buSzPts val="1400"/>
            </a:pPr>
            <a:endParaRPr lang="en-GB" sz="1800" dirty="0"/>
          </a:p>
          <a:p>
            <a:pPr marL="457189" indent="-317492">
              <a:spcBef>
                <a:spcPts val="0"/>
              </a:spcBef>
              <a:buSzPts val="1400"/>
            </a:pPr>
            <a:endParaRPr lang="en-GB" sz="1800" dirty="0"/>
          </a:p>
          <a:p>
            <a:pPr marL="457189" indent="-317492">
              <a:spcBef>
                <a:spcPts val="0"/>
              </a:spcBef>
              <a:buSzPts val="1400"/>
            </a:pPr>
            <a:endParaRPr lang="en-GB" sz="1800" dirty="0"/>
          </a:p>
          <a:p>
            <a:pPr marL="457189" indent="-317492">
              <a:spcBef>
                <a:spcPts val="0"/>
              </a:spcBef>
              <a:buSzPts val="1400"/>
            </a:pPr>
            <a:endParaRPr lang="en-GB" sz="1800" dirty="0"/>
          </a:p>
          <a:p>
            <a:pPr marL="457189" indent="-317492">
              <a:spcBef>
                <a:spcPts val="0"/>
              </a:spcBef>
              <a:buSzPts val="1400"/>
            </a:pPr>
            <a:endParaRPr lang="en-GB" sz="1800" dirty="0"/>
          </a:p>
          <a:p>
            <a:pPr marL="457189" indent="-317492">
              <a:spcBef>
                <a:spcPts val="0"/>
              </a:spcBef>
              <a:buSzPts val="1400"/>
            </a:pPr>
            <a:endParaRPr lang="en-GB" sz="1800" dirty="0"/>
          </a:p>
          <a:p>
            <a:pPr marL="457189" indent="-317492">
              <a:spcBef>
                <a:spcPts val="0"/>
              </a:spcBef>
              <a:buSzPts val="1400"/>
            </a:pPr>
            <a:endParaRPr lang="en-GB" sz="1800" dirty="0"/>
          </a:p>
          <a:p>
            <a:pPr marL="457189" indent="-317492">
              <a:spcBef>
                <a:spcPts val="0"/>
              </a:spcBef>
              <a:buSzPts val="1400"/>
            </a:pPr>
            <a:endParaRPr lang="en-GB" sz="1800" dirty="0"/>
          </a:p>
          <a:p>
            <a:pPr marL="457189" indent="-317492">
              <a:spcBef>
                <a:spcPts val="0"/>
              </a:spcBef>
              <a:buSzPts val="1400"/>
            </a:pPr>
            <a:endParaRPr lang="en-GB" sz="1800" dirty="0"/>
          </a:p>
        </p:txBody>
      </p:sp>
      <p:sp>
        <p:nvSpPr>
          <p:cNvPr id="207" name="Google Shape;207;p32"/>
          <p:cNvSpPr/>
          <p:nvPr/>
        </p:nvSpPr>
        <p:spPr>
          <a:xfrm>
            <a:off x="6073350" y="3082186"/>
            <a:ext cx="1074000" cy="111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6073350" y="3208477"/>
            <a:ext cx="1074000" cy="111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6073350" y="3458789"/>
            <a:ext cx="1074000" cy="111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7147350" y="1811925"/>
            <a:ext cx="1353900" cy="111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2" name="Google Shape;212;p32"/>
          <p:cNvSpPr/>
          <p:nvPr/>
        </p:nvSpPr>
        <p:spPr>
          <a:xfrm>
            <a:off x="7147350" y="1938200"/>
            <a:ext cx="1353900" cy="111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8455484" y="1704827"/>
            <a:ext cx="3132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>
                <a:solidFill>
                  <a:srgbClr val="FF9900"/>
                </a:solidFill>
              </a:rPr>
              <a:t>*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BFD210-595A-4CD3-A3D2-6D548670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 in Fiji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B9E04-D649-4716-ADC0-FDEAD9857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824" y="3797537"/>
            <a:ext cx="1943113" cy="23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41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>
            <a:spLocks noGrp="1"/>
          </p:cNvSpPr>
          <p:nvPr>
            <p:ph type="body" idx="1"/>
          </p:nvPr>
        </p:nvSpPr>
        <p:spPr>
          <a:xfrm>
            <a:off x="76200" y="1750625"/>
            <a:ext cx="5250000" cy="364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189" indent="-330192">
              <a:spcBef>
                <a:spcPts val="480"/>
              </a:spcBef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800" dirty="0"/>
              <a:t>Non linear filters also </a:t>
            </a:r>
            <a:r>
              <a:rPr lang="en-GB" sz="1800" b="1" dirty="0"/>
              <a:t>replace pixel value inside a rolling window but in a non linear function</a:t>
            </a:r>
            <a:r>
              <a:rPr lang="en-GB" sz="1800" dirty="0"/>
              <a:t>.</a:t>
            </a:r>
            <a:endParaRPr sz="1800" dirty="0"/>
          </a:p>
          <a:p>
            <a:pPr marL="457189" indent="-330192">
              <a:spcBef>
                <a:spcPts val="0"/>
              </a:spcBef>
              <a:buSzPts val="1600"/>
            </a:pPr>
            <a:endParaRPr lang="en-GB" sz="1800" dirty="0"/>
          </a:p>
          <a:p>
            <a:pPr marL="457189" indent="-330192">
              <a:spcBef>
                <a:spcPts val="0"/>
              </a:spcBef>
              <a:buSzPts val="1600"/>
            </a:pPr>
            <a:r>
              <a:rPr lang="en-GB" sz="1800" dirty="0"/>
              <a:t>Examples: order statistics filters</a:t>
            </a:r>
            <a:endParaRPr sz="1800" dirty="0"/>
          </a:p>
          <a:p>
            <a:pPr marL="882636" lvl="1">
              <a:spcBef>
                <a:spcPts val="0"/>
              </a:spcBef>
              <a:buSzPts val="1400"/>
            </a:pPr>
            <a:r>
              <a:rPr lang="en-GB" sz="1600" dirty="0"/>
              <a:t>Min</a:t>
            </a:r>
            <a:endParaRPr sz="1600" dirty="0"/>
          </a:p>
          <a:p>
            <a:pPr marL="882636" lvl="1">
              <a:spcBef>
                <a:spcPts val="0"/>
              </a:spcBef>
              <a:buSzPts val="1400"/>
            </a:pPr>
            <a:r>
              <a:rPr lang="en-GB" sz="1600" dirty="0"/>
              <a:t>Median</a:t>
            </a:r>
          </a:p>
          <a:p>
            <a:pPr marL="882636" lvl="1">
              <a:spcBef>
                <a:spcPts val="0"/>
              </a:spcBef>
              <a:buSzPts val="1400"/>
            </a:pPr>
            <a:r>
              <a:rPr lang="en-GB" sz="1600" dirty="0"/>
              <a:t>Max</a:t>
            </a:r>
          </a:p>
          <a:p>
            <a:pPr marL="882636" lvl="1">
              <a:spcBef>
                <a:spcPts val="0"/>
              </a:spcBef>
              <a:buSzPts val="1400"/>
            </a:pPr>
            <a:r>
              <a:rPr lang="en-GB" sz="1600" dirty="0"/>
              <a:t>Variance</a:t>
            </a:r>
          </a:p>
          <a:p>
            <a:pPr marL="882636" lvl="1">
              <a:spcBef>
                <a:spcPts val="0"/>
              </a:spcBef>
              <a:buSzPts val="1400"/>
            </a:pPr>
            <a:r>
              <a:rPr lang="en-GB" sz="1600" dirty="0"/>
              <a:t>Standard deviation</a:t>
            </a:r>
            <a:endParaRPr sz="1600" dirty="0"/>
          </a:p>
        </p:txBody>
      </p:sp>
      <p:grpSp>
        <p:nvGrpSpPr>
          <p:cNvPr id="306" name="Google Shape;306;p39"/>
          <p:cNvGrpSpPr/>
          <p:nvPr/>
        </p:nvGrpSpPr>
        <p:grpSpPr>
          <a:xfrm>
            <a:off x="5660501" y="2129051"/>
            <a:ext cx="2378925" cy="2220325"/>
            <a:chOff x="5660500" y="1271800"/>
            <a:chExt cx="2378925" cy="2220325"/>
          </a:xfrm>
        </p:grpSpPr>
        <p:pic>
          <p:nvPicPr>
            <p:cNvPr id="307" name="Google Shape;30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0500" y="1271800"/>
              <a:ext cx="2378925" cy="222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9"/>
            <p:cNvSpPr/>
            <p:nvPr/>
          </p:nvSpPr>
          <p:spPr>
            <a:xfrm>
              <a:off x="6612148" y="2225800"/>
              <a:ext cx="150000" cy="156600"/>
            </a:xfrm>
            <a:prstGeom prst="rect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6764548" y="2225800"/>
              <a:ext cx="150000" cy="156600"/>
            </a:xfrm>
            <a:prstGeom prst="rect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6916948" y="2225800"/>
              <a:ext cx="150000" cy="156600"/>
            </a:xfrm>
            <a:prstGeom prst="rect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6916948" y="2378200"/>
              <a:ext cx="150000" cy="156600"/>
            </a:xfrm>
            <a:prstGeom prst="rect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6764548" y="2378200"/>
              <a:ext cx="150000" cy="156600"/>
            </a:xfrm>
            <a:prstGeom prst="rect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6612148" y="2378200"/>
              <a:ext cx="150000" cy="156600"/>
            </a:xfrm>
            <a:prstGeom prst="rect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6916948" y="2530600"/>
              <a:ext cx="150000" cy="156600"/>
            </a:xfrm>
            <a:prstGeom prst="rect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6764548" y="2530600"/>
              <a:ext cx="150000" cy="156600"/>
            </a:xfrm>
            <a:prstGeom prst="rect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6612148" y="2530600"/>
              <a:ext cx="150000" cy="156600"/>
            </a:xfrm>
            <a:prstGeom prst="rect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17" name="Google Shape;317;p39"/>
          <p:cNvCxnSpPr/>
          <p:nvPr/>
        </p:nvCxnSpPr>
        <p:spPr>
          <a:xfrm flipH="1">
            <a:off x="5355475" y="3544450"/>
            <a:ext cx="1197900" cy="711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18" name="Google Shape;318;p39"/>
          <p:cNvGraphicFramePr/>
          <p:nvPr/>
        </p:nvGraphicFramePr>
        <p:xfrm>
          <a:off x="4102701" y="4292850"/>
          <a:ext cx="1148550" cy="9257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5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75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85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60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5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67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73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91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50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88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59</a:t>
                      </a:r>
                      <a:endParaRPr sz="8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9" name="Google Shape;319;p39"/>
          <p:cNvSpPr/>
          <p:nvPr/>
        </p:nvSpPr>
        <p:spPr>
          <a:xfrm>
            <a:off x="4107425" y="4320211"/>
            <a:ext cx="42300" cy="876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180513" y="4338500"/>
            <a:ext cx="42300" cy="8394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321" name="Google Shape;321;p39"/>
          <p:cNvCxnSpPr/>
          <p:nvPr/>
        </p:nvCxnSpPr>
        <p:spPr>
          <a:xfrm rot="10800000" flipH="1">
            <a:off x="5355450" y="4743000"/>
            <a:ext cx="296700" cy="72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2" name="Google Shape;322;p39"/>
          <p:cNvSpPr txBox="1"/>
          <p:nvPr/>
        </p:nvSpPr>
        <p:spPr>
          <a:xfrm>
            <a:off x="5568650" y="4590854"/>
            <a:ext cx="18492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>
                <a:solidFill>
                  <a:srgbClr val="FF9900"/>
                </a:solidFill>
              </a:rPr>
              <a:t>[</a:t>
            </a:r>
            <a:r>
              <a:rPr lang="en-GB" sz="800"/>
              <a:t> 50  59  60  67  73  75  85  88  91 </a:t>
            </a:r>
            <a:r>
              <a:rPr lang="en-GB">
                <a:solidFill>
                  <a:srgbClr val="FF9900"/>
                </a:solidFill>
              </a:rPr>
              <a:t>]</a:t>
            </a:r>
            <a:endParaRPr>
              <a:solidFill>
                <a:srgbClr val="FF9900"/>
              </a:solidFill>
            </a:endParaRPr>
          </a:p>
        </p:txBody>
      </p:sp>
      <p:cxnSp>
        <p:nvCxnSpPr>
          <p:cNvPr id="323" name="Google Shape;323;p39"/>
          <p:cNvCxnSpPr/>
          <p:nvPr/>
        </p:nvCxnSpPr>
        <p:spPr>
          <a:xfrm rot="10800000">
            <a:off x="5821375" y="4889550"/>
            <a:ext cx="0" cy="2154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39"/>
          <p:cNvCxnSpPr/>
          <p:nvPr/>
        </p:nvCxnSpPr>
        <p:spPr>
          <a:xfrm rot="10800000">
            <a:off x="6493250" y="4889550"/>
            <a:ext cx="0" cy="2154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39"/>
          <p:cNvCxnSpPr/>
          <p:nvPr/>
        </p:nvCxnSpPr>
        <p:spPr>
          <a:xfrm rot="10800000">
            <a:off x="7165125" y="4879250"/>
            <a:ext cx="0" cy="2154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39"/>
          <p:cNvSpPr txBox="1"/>
          <p:nvPr/>
        </p:nvSpPr>
        <p:spPr>
          <a:xfrm>
            <a:off x="5588625" y="5134525"/>
            <a:ext cx="4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>
                <a:solidFill>
                  <a:srgbClr val="FF9900"/>
                </a:solidFill>
              </a:rPr>
              <a:t>Min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27" name="Google Shape;327;p39"/>
          <p:cNvSpPr txBox="1"/>
          <p:nvPr/>
        </p:nvSpPr>
        <p:spPr>
          <a:xfrm>
            <a:off x="6165075" y="5134525"/>
            <a:ext cx="642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>
                <a:solidFill>
                  <a:srgbClr val="FF9900"/>
                </a:solidFill>
              </a:rPr>
              <a:t>Median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6946125" y="5134525"/>
            <a:ext cx="4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000">
                <a:solidFill>
                  <a:srgbClr val="FF9900"/>
                </a:solidFill>
              </a:rPr>
              <a:t>Max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B1B30B-1825-4E55-B1DA-507FA613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Filters</a:t>
            </a:r>
          </a:p>
        </p:txBody>
      </p:sp>
    </p:spTree>
    <p:extLst>
      <p:ext uri="{BB962C8B-B14F-4D97-AF65-F5344CB8AC3E}">
        <p14:creationId xmlns:p14="http://schemas.microsoft.com/office/powerpoint/2010/main" val="2354203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F700-FE7E-4EB3-8760-03043824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365E7-7091-4242-A360-843C90E23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1" y="1543051"/>
            <a:ext cx="4184614" cy="2453054"/>
          </a:xfrm>
        </p:spPr>
        <p:txBody>
          <a:bodyPr>
            <a:normAutofit/>
          </a:bodyPr>
          <a:lstStyle/>
          <a:p>
            <a:r>
              <a:rPr lang="en-US" sz="2100" dirty="0"/>
              <a:t>This histogram shows the grey value distribution of which image?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2088465-7D22-4CD7-86EC-E78EB27D0D83}"/>
              </a:ext>
            </a:extLst>
          </p:cNvPr>
          <p:cNvSpPr/>
          <p:nvPr/>
        </p:nvSpPr>
        <p:spPr>
          <a:xfrm>
            <a:off x="222161" y="3400296"/>
            <a:ext cx="2584938" cy="2182863"/>
          </a:xfrm>
          <a:prstGeom prst="wedgeRectCallout">
            <a:avLst>
              <a:gd name="adj1" fmla="val -22364"/>
              <a:gd name="adj2" fmla="val -6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3708118-DC9F-4628-AAFF-B6CF07E47735}"/>
              </a:ext>
            </a:extLst>
          </p:cNvPr>
          <p:cNvSpPr/>
          <p:nvPr/>
        </p:nvSpPr>
        <p:spPr>
          <a:xfrm>
            <a:off x="3076286" y="3400295"/>
            <a:ext cx="2584938" cy="2182863"/>
          </a:xfrm>
          <a:prstGeom prst="wedgeRectCallout">
            <a:avLst>
              <a:gd name="adj1" fmla="val -22364"/>
              <a:gd name="adj2" fmla="val -6785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B3BE13E-F93D-4B3B-8C7E-7B23D99C574F}"/>
              </a:ext>
            </a:extLst>
          </p:cNvPr>
          <p:cNvSpPr/>
          <p:nvPr/>
        </p:nvSpPr>
        <p:spPr>
          <a:xfrm>
            <a:off x="5930412" y="3397968"/>
            <a:ext cx="2584938" cy="2182863"/>
          </a:xfrm>
          <a:prstGeom prst="wedgeRectCallout">
            <a:avLst>
              <a:gd name="adj1" fmla="val -22364"/>
              <a:gd name="adj2" fmla="val -6785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4BDBB-6A74-45F2-87ED-F7D8879E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82" y="3473296"/>
            <a:ext cx="2420974" cy="2077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B4B1C-D148-4AB5-B034-AC5C62AEA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73" y="3473296"/>
            <a:ext cx="2428451" cy="2084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DB9505-4029-4FEA-868A-3E1DC3D10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57" y="3473296"/>
            <a:ext cx="2420974" cy="2077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F15C15-B95A-434B-8E08-064C6ADFB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8" t="14601" r="3722" b="18878"/>
          <a:stretch/>
        </p:blipFill>
        <p:spPr>
          <a:xfrm>
            <a:off x="5405264" y="589956"/>
            <a:ext cx="2719534" cy="217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06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body" idx="1"/>
          </p:nvPr>
        </p:nvSpPr>
        <p:spPr>
          <a:xfrm>
            <a:off x="457200" y="1748325"/>
            <a:ext cx="4257000" cy="364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12747" indent="-285750">
              <a:spcBef>
                <a:spcPts val="0"/>
              </a:spcBef>
              <a:buSzPts val="1600"/>
            </a:pPr>
            <a:r>
              <a:rPr lang="en-GB" sz="1800" dirty="0"/>
              <a:t>Examples:</a:t>
            </a:r>
          </a:p>
          <a:p>
            <a:pPr marL="869936" lvl="1">
              <a:spcBef>
                <a:spcPts val="0"/>
              </a:spcBef>
              <a:buSzPts val="1600"/>
            </a:pPr>
            <a:r>
              <a:rPr lang="en-GB" dirty="0"/>
              <a:t>Min</a:t>
            </a:r>
          </a:p>
          <a:p>
            <a:pPr marL="869936" lvl="1">
              <a:spcBef>
                <a:spcPts val="0"/>
              </a:spcBef>
              <a:buSzPts val="1600"/>
            </a:pPr>
            <a:r>
              <a:rPr lang="en-GB" u="sng" dirty="0"/>
              <a:t>Median</a:t>
            </a:r>
          </a:p>
          <a:p>
            <a:pPr marL="869936" lvl="1">
              <a:spcBef>
                <a:spcPts val="0"/>
              </a:spcBef>
              <a:buSzPts val="1600"/>
            </a:pPr>
            <a:r>
              <a:rPr lang="en-GB" dirty="0"/>
              <a:t>Max</a:t>
            </a:r>
          </a:p>
          <a:p>
            <a:pPr marL="869936" lvl="1">
              <a:spcBef>
                <a:spcPts val="0"/>
              </a:spcBef>
              <a:buSzPts val="1600"/>
            </a:pPr>
            <a:r>
              <a:rPr lang="en-GB" dirty="0"/>
              <a:t>Variance</a:t>
            </a:r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375" y="1698291"/>
            <a:ext cx="2327811" cy="380648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/>
          <p:nvPr/>
        </p:nvSpPr>
        <p:spPr>
          <a:xfrm>
            <a:off x="6099475" y="3332836"/>
            <a:ext cx="1074000" cy="111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6099475" y="3583136"/>
            <a:ext cx="1074000" cy="111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6099475" y="3722486"/>
            <a:ext cx="1074000" cy="111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Google Shape;210;p32"/>
          <p:cNvSpPr/>
          <p:nvPr/>
        </p:nvSpPr>
        <p:spPr>
          <a:xfrm>
            <a:off x="6068497" y="3958715"/>
            <a:ext cx="1074000" cy="1119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40918-0CF9-4516-A499-F647E190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Filters in Fiji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0DFDF-FB7B-4408-8341-232E924DF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016" y="3958716"/>
            <a:ext cx="1585698" cy="1756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72A4A6-EAB1-4B7E-8C6B-3B8906BA0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055" y="3958715"/>
            <a:ext cx="1585698" cy="175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87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filter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5926"/>
            <a:ext cx="8229600" cy="6332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Edge detection might make sense to measure surfaces or follow structures which are located between bright and dark structures.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9" y="2428723"/>
            <a:ext cx="2184298" cy="2272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52" y="2428723"/>
            <a:ext cx="2184298" cy="227225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417046" y="2895068"/>
            <a:ext cx="1068792" cy="1488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Median  filter+ Edge detection</a:t>
            </a:r>
            <a:endParaRPr lang="en-GB" sz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644721" y="2428723"/>
            <a:ext cx="2385589" cy="2518477"/>
            <a:chOff x="6644722" y="1833562"/>
            <a:chExt cx="2385589" cy="25184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5368" y="1833562"/>
              <a:ext cx="2184298" cy="227225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644722" y="4105818"/>
              <a:ext cx="238558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nuclear envelope marked with Lap2b-GFP </a:t>
              </a:r>
              <a:endParaRPr lang="en-GB" sz="1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45368" y="2428724"/>
            <a:ext cx="2184298" cy="2734268"/>
            <a:chOff x="6745367" y="1833562"/>
            <a:chExt cx="2184298" cy="273426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5367" y="1833562"/>
              <a:ext cx="2184298" cy="227225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315476" y="4321609"/>
              <a:ext cx="94609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+ median filter</a:t>
              </a:r>
              <a:endParaRPr lang="en-GB" sz="1000" dirty="0"/>
            </a:p>
          </p:txBody>
        </p:sp>
      </p:grpSp>
      <p:sp>
        <p:nvSpPr>
          <p:cNvPr id="14" name="Text Placeholder 2"/>
          <p:cNvSpPr txBox="1">
            <a:spLocks/>
          </p:cNvSpPr>
          <p:nvPr/>
        </p:nvSpPr>
        <p:spPr>
          <a:xfrm>
            <a:off x="457200" y="5118457"/>
            <a:ext cx="8229600" cy="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err="1"/>
              <a:t>Microscopists</a:t>
            </a:r>
            <a:r>
              <a:rPr lang="en-US" sz="1800" dirty="0"/>
              <a:t> may know fancy alternatives to computational edge detection.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F8BCD8-EC7D-4FF2-858C-128C95EB836A}"/>
              </a:ext>
            </a:extLst>
          </p:cNvPr>
          <p:cNvSpPr txBox="1"/>
          <p:nvPr/>
        </p:nvSpPr>
        <p:spPr>
          <a:xfrm>
            <a:off x="5115118" y="6486663"/>
            <a:ext cx="4028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Mauricio Rocha Martins (</a:t>
            </a:r>
            <a:r>
              <a:rPr lang="en-US" sz="1000" dirty="0" err="1"/>
              <a:t>Norden</a:t>
            </a:r>
            <a:r>
              <a:rPr lang="en-US" sz="1000" dirty="0"/>
              <a:t>/Myers lab, MPI CBG)</a:t>
            </a:r>
            <a:endParaRPr lang="en-GB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B27A6-4FE6-9743-A91E-88712EEB1C0D}"/>
              </a:ext>
            </a:extLst>
          </p:cNvPr>
          <p:cNvSpPr txBox="1"/>
          <p:nvPr/>
        </p:nvSpPr>
        <p:spPr>
          <a:xfrm>
            <a:off x="763131" y="6254103"/>
            <a:ext cx="272119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Fiji: </a:t>
            </a:r>
            <a:r>
              <a:rPr lang="en-US" i="1" dirty="0"/>
              <a:t>Process &gt; Find Edges …</a:t>
            </a:r>
          </a:p>
        </p:txBody>
      </p:sp>
    </p:spTree>
    <p:extLst>
      <p:ext uri="{BB962C8B-B14F-4D97-AF65-F5344CB8AC3E}">
        <p14:creationId xmlns:p14="http://schemas.microsoft.com/office/powerpoint/2010/main" val="382502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45AE-BA68-F348-97F8-50DFD9E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48303"/>
            <a:ext cx="8229600" cy="3277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Morphological operations</a:t>
            </a:r>
          </a:p>
        </p:txBody>
      </p:sp>
    </p:spTree>
    <p:extLst>
      <p:ext uri="{BB962C8B-B14F-4D97-AF65-F5344CB8AC3E}">
        <p14:creationId xmlns:p14="http://schemas.microsoft.com/office/powerpoint/2010/main" val="290486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B197-9B35-E245-879A-A56536E5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D1C08-3A2C-F645-869E-0326149F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5806966" cy="47040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Morphological operations are image filters which are used on </a:t>
            </a:r>
            <a:r>
              <a:rPr lang="en-US" b="1" dirty="0"/>
              <a:t>binary masks</a:t>
            </a:r>
            <a:r>
              <a:rPr lang="en-US" dirty="0"/>
              <a:t>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b="1" dirty="0"/>
              <a:t>Goal: Improve the binary mask.</a:t>
            </a: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endParaRPr lang="en-US" dirty="0"/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Some of the morphological operations:</a:t>
            </a:r>
          </a:p>
          <a:p>
            <a:pPr marL="685800" lvl="1">
              <a:spcBef>
                <a:spcPts val="0"/>
              </a:spcBef>
              <a:buClr>
                <a:schemeClr val="dk1"/>
              </a:buClr>
            </a:pPr>
            <a:r>
              <a:rPr lang="en-US" dirty="0"/>
              <a:t>Dilation</a:t>
            </a:r>
          </a:p>
          <a:p>
            <a:pPr marL="685800" lvl="1">
              <a:spcBef>
                <a:spcPts val="0"/>
              </a:spcBef>
              <a:buClr>
                <a:schemeClr val="dk1"/>
              </a:buClr>
            </a:pPr>
            <a:r>
              <a:rPr lang="en-US" dirty="0"/>
              <a:t>Erosion</a:t>
            </a:r>
          </a:p>
          <a:p>
            <a:pPr marL="685800" lvl="1">
              <a:spcBef>
                <a:spcPts val="0"/>
              </a:spcBef>
              <a:buClr>
                <a:schemeClr val="dk1"/>
              </a:buClr>
            </a:pPr>
            <a:r>
              <a:rPr lang="en-US" dirty="0"/>
              <a:t>Opening</a:t>
            </a:r>
          </a:p>
          <a:p>
            <a:pPr marL="685800" lvl="1">
              <a:spcBef>
                <a:spcPts val="0"/>
              </a:spcBef>
              <a:buClr>
                <a:schemeClr val="dk1"/>
              </a:buClr>
            </a:pPr>
            <a:r>
              <a:rPr lang="en-US" dirty="0"/>
              <a:t>Closing</a:t>
            </a:r>
          </a:p>
          <a:p>
            <a:pPr marL="685800" lvl="1">
              <a:spcBef>
                <a:spcPts val="0"/>
              </a:spcBef>
              <a:buClr>
                <a:schemeClr val="dk1"/>
              </a:buClr>
            </a:pPr>
            <a:r>
              <a:rPr lang="en-US" dirty="0"/>
              <a:t>Watershed</a:t>
            </a:r>
          </a:p>
          <a:p>
            <a:pPr marL="685800" lvl="1">
              <a:spcBef>
                <a:spcPts val="0"/>
              </a:spcBef>
              <a:buClr>
                <a:schemeClr val="dk1"/>
              </a:buClr>
            </a:pPr>
            <a:r>
              <a:rPr lang="en-US" dirty="0"/>
              <a:t>Fill holes</a:t>
            </a:r>
          </a:p>
          <a:p>
            <a:pPr marL="685800" lvl="1">
              <a:spcBef>
                <a:spcPts val="0"/>
              </a:spcBef>
              <a:buClr>
                <a:schemeClr val="dk1"/>
              </a:buClr>
            </a:pPr>
            <a:endParaRPr lang="en-US" dirty="0"/>
          </a:p>
          <a:p>
            <a:pPr>
              <a:buSzPct val="100000"/>
            </a:pPr>
            <a:r>
              <a:rPr lang="en-US" dirty="0"/>
              <a:t>We already used several morphological operations in the previous segmentation pipeline.</a:t>
            </a:r>
          </a:p>
          <a:p>
            <a:pPr marL="285750" lvl="0" indent="-285750">
              <a:spcBef>
                <a:spcPts val="0"/>
              </a:spcBef>
              <a:buClr>
                <a:schemeClr val="dk1"/>
              </a:buClr>
              <a:buSzPts val="1400"/>
            </a:pPr>
            <a:endParaRPr lang="fr-FR" sz="1600" dirty="0"/>
          </a:p>
          <a:p>
            <a:pPr marL="285750" lvl="0" indent="-285750">
              <a:spcBef>
                <a:spcPts val="0"/>
              </a:spcBef>
              <a:buClr>
                <a:schemeClr val="dk1"/>
              </a:buClr>
              <a:buSzPts val="1400"/>
            </a:pPr>
            <a:endParaRPr lang="fr-FR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1EE40-E563-B745-B446-98AC975DF1CD}"/>
              </a:ext>
            </a:extLst>
          </p:cNvPr>
          <p:cNvSpPr txBox="1"/>
          <p:nvPr/>
        </p:nvSpPr>
        <p:spPr>
          <a:xfrm>
            <a:off x="4985900" y="6495495"/>
            <a:ext cx="3941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adapted from: </a:t>
            </a:r>
            <a:r>
              <a:rPr lang="en-US" sz="1400" dirty="0" err="1"/>
              <a:t>Elnaz</a:t>
            </a:r>
            <a:r>
              <a:rPr lang="en-US" sz="1400" dirty="0"/>
              <a:t> </a:t>
            </a:r>
            <a:r>
              <a:rPr lang="en-US" sz="1400" dirty="0" err="1"/>
              <a:t>Fazeli</a:t>
            </a:r>
            <a:r>
              <a:rPr lang="en-US" sz="1400" dirty="0"/>
              <a:t>, University of Turku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5BF5C-227A-7E48-8AED-AF5799A2E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672" y="1313747"/>
            <a:ext cx="2231171" cy="2157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E2C91-570C-BF4E-936C-ECFA2C7C7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671" y="4029855"/>
            <a:ext cx="2231172" cy="215741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1B71A5D2-3511-1248-BC51-53153CB635F8}"/>
              </a:ext>
            </a:extLst>
          </p:cNvPr>
          <p:cNvSpPr/>
          <p:nvPr/>
        </p:nvSpPr>
        <p:spPr>
          <a:xfrm>
            <a:off x="7710258" y="3553700"/>
            <a:ext cx="189187" cy="393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6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Dilation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43466BC-BA84-9045-92B8-5F9F4D66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/>
              <a:t>Dilation: Grows regions.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/>
              <a:t>If any pixel in the </a:t>
            </a:r>
            <a:r>
              <a:rPr lang="en-US" b="1" dirty="0"/>
              <a:t>neighborhood</a:t>
            </a:r>
            <a:r>
              <a:rPr lang="en-US" dirty="0"/>
              <a:t> is white, then the </a:t>
            </a:r>
            <a:r>
              <a:rPr lang="en-US" b="1" dirty="0"/>
              <a:t>central pixel is converted to white</a:t>
            </a:r>
            <a:r>
              <a:rPr lang="en-US" dirty="0"/>
              <a:t>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/>
              <a:t>Gray value equivalent: Maximum</a:t>
            </a:r>
          </a:p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0" y="6362700"/>
            <a:ext cx="627063" cy="358775"/>
          </a:xfrm>
        </p:spPr>
        <p:txBody>
          <a:bodyPr/>
          <a:lstStyle/>
          <a:p>
            <a:fld id="{2E38F2CB-E9FB-7844-BBA5-18A58DFA4263}" type="slidenum">
              <a:rPr lang="en-GB" smtClean="0"/>
              <a:t>64</a:t>
            </a:fld>
            <a:endParaRPr lang="en-GB" dirty="0"/>
          </a:p>
        </p:txBody>
      </p:sp>
      <p:pic>
        <p:nvPicPr>
          <p:cNvPr id="8" name="dilated-1" descr=" 14">
            <a:hlinkClick r:id="" action="ppaction://media"/>
            <a:extLst>
              <a:ext uri="{FF2B5EF4-FFF2-40B4-BE49-F238E27FC236}">
                <a16:creationId xmlns:a16="http://schemas.microsoft.com/office/drawing/2014/main" id="{0B4E1AD2-1F7E-F447-A6B0-CA78A1780DF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59801" y="3021900"/>
            <a:ext cx="2867031" cy="2867031"/>
          </a:xfrm>
          <a:prstGeom prst="rect">
            <a:avLst/>
          </a:prstGeom>
        </p:spPr>
      </p:pic>
      <p:graphicFrame>
        <p:nvGraphicFramePr>
          <p:cNvPr id="10" name="Object 9" descr=" 16">
            <a:extLst>
              <a:ext uri="{FF2B5EF4-FFF2-40B4-BE49-F238E27FC236}">
                <a16:creationId xmlns:a16="http://schemas.microsoft.com/office/drawing/2014/main" id="{143E862C-6B5D-4745-89B8-768F0D88EC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0044" y="3009811"/>
          <a:ext cx="328224" cy="328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Worksheet" r:id="rId9" imgW="464708" imgH="464989" progId="Excel.Sheet.12">
                  <p:embed/>
                </p:oleObj>
              </mc:Choice>
              <mc:Fallback>
                <p:oleObj name="Worksheet" r:id="rId9" imgW="464708" imgH="464989" progId="Excel.Sheet.12">
                  <p:embed/>
                  <p:pic>
                    <p:nvPicPr>
                      <p:cNvPr id="10" name="Object 9" descr=" 16">
                        <a:extLst>
                          <a:ext uri="{FF2B5EF4-FFF2-40B4-BE49-F238E27FC236}">
                            <a16:creationId xmlns:a16="http://schemas.microsoft.com/office/drawing/2014/main" id="{143E862C-6B5D-4745-89B8-768F0D88E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0044" y="3009811"/>
                        <a:ext cx="328224" cy="328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dilated-2" descr=" 20">
            <a:hlinkClick r:id="" action="ppaction://media"/>
            <a:extLst>
              <a:ext uri="{FF2B5EF4-FFF2-40B4-BE49-F238E27FC236}">
                <a16:creationId xmlns:a16="http://schemas.microsoft.com/office/drawing/2014/main" id="{1D8E3373-E6D3-A44D-9C07-C203E56E83B4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72359" y="3018660"/>
            <a:ext cx="2870272" cy="2870271"/>
          </a:xfrm>
          <a:prstGeom prst="rect">
            <a:avLst/>
          </a:prstGeom>
        </p:spPr>
      </p:pic>
      <p:graphicFrame>
        <p:nvGraphicFramePr>
          <p:cNvPr id="12" name="Object 11" descr=" 17">
            <a:extLst>
              <a:ext uri="{FF2B5EF4-FFF2-40B4-BE49-F238E27FC236}">
                <a16:creationId xmlns:a16="http://schemas.microsoft.com/office/drawing/2014/main" id="{2019B1AE-40A5-DB47-9CAE-4381FCF028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20154" y="3009811"/>
          <a:ext cx="328224" cy="328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Worksheet" r:id="rId11" imgW="464708" imgH="464989" progId="Excel.Sheet.12">
                  <p:embed/>
                </p:oleObj>
              </mc:Choice>
              <mc:Fallback>
                <p:oleObj name="Worksheet" r:id="rId11" imgW="464708" imgH="464989" progId="Excel.Sheet.12">
                  <p:embed/>
                  <p:pic>
                    <p:nvPicPr>
                      <p:cNvPr id="12" name="Object 11" descr=" 17">
                        <a:extLst>
                          <a:ext uri="{FF2B5EF4-FFF2-40B4-BE49-F238E27FC236}">
                            <a16:creationId xmlns:a16="http://schemas.microsoft.com/office/drawing/2014/main" id="{2019B1AE-40A5-DB47-9CAE-4381FCF028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20154" y="3009811"/>
                        <a:ext cx="328224" cy="328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8178719-C438-E14C-97B7-D303A502455F}"/>
              </a:ext>
            </a:extLst>
          </p:cNvPr>
          <p:cNvSpPr/>
          <p:nvPr/>
        </p:nvSpPr>
        <p:spPr>
          <a:xfrm>
            <a:off x="1787510" y="5888931"/>
            <a:ext cx="85126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https://</a:t>
            </a:r>
            <a:r>
              <a:rPr lang="en-GB" sz="1400" dirty="0" err="1"/>
              <a:t>www.edx.org</a:t>
            </a:r>
            <a:r>
              <a:rPr lang="en-GB" sz="1400" dirty="0"/>
              <a:t>/course/image-processing-and-analysis-for-life-scientists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7CB06-CC63-4240-9150-1054E88F5B14}"/>
              </a:ext>
            </a:extLst>
          </p:cNvPr>
          <p:cNvSpPr txBox="1"/>
          <p:nvPr/>
        </p:nvSpPr>
        <p:spPr>
          <a:xfrm>
            <a:off x="5599027" y="6550223"/>
            <a:ext cx="3568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courtesy: </a:t>
            </a:r>
            <a:r>
              <a:rPr lang="en-US" sz="1400" dirty="0" err="1"/>
              <a:t>Elnaz</a:t>
            </a:r>
            <a:r>
              <a:rPr lang="en-US" sz="1400" dirty="0"/>
              <a:t> </a:t>
            </a:r>
            <a:r>
              <a:rPr lang="en-US" sz="1400" dirty="0" err="1"/>
              <a:t>Fazeli</a:t>
            </a:r>
            <a:r>
              <a:rPr lang="en-US" sz="1400" dirty="0"/>
              <a:t>, University of Turku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CD039-E67C-E347-9989-D0E35DA48DE5}"/>
              </a:ext>
            </a:extLst>
          </p:cNvPr>
          <p:cNvSpPr txBox="1"/>
          <p:nvPr/>
        </p:nvSpPr>
        <p:spPr>
          <a:xfrm>
            <a:off x="133848" y="3930575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8-connected </a:t>
            </a:r>
          </a:p>
          <a:p>
            <a:r>
              <a:rPr lang="en-US" sz="1400" dirty="0"/>
              <a:t>neighborhood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D7528-F5B7-4B4B-B780-95B75B408E2C}"/>
              </a:ext>
            </a:extLst>
          </p:cNvPr>
          <p:cNvSpPr txBox="1"/>
          <p:nvPr/>
        </p:nvSpPr>
        <p:spPr>
          <a:xfrm>
            <a:off x="7303911" y="3868095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4-connected </a:t>
            </a:r>
          </a:p>
          <a:p>
            <a:r>
              <a:rPr lang="en-US" sz="1400" dirty="0"/>
              <a:t>neighborhood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3118BF-45BC-594E-BA10-1D94BBEEEAB1}"/>
              </a:ext>
            </a:extLst>
          </p:cNvPr>
          <p:cNvGrpSpPr/>
          <p:nvPr/>
        </p:nvGrpSpPr>
        <p:grpSpPr>
          <a:xfrm>
            <a:off x="4864911" y="494499"/>
            <a:ext cx="785729" cy="785729"/>
            <a:chOff x="679010" y="1436570"/>
            <a:chExt cx="2286000" cy="2286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B2C5A8-B6B6-BF4F-80E6-E50E6E6672D5}"/>
                </a:ext>
              </a:extLst>
            </p:cNvPr>
            <p:cNvSpPr/>
            <p:nvPr/>
          </p:nvSpPr>
          <p:spPr>
            <a:xfrm>
              <a:off x="6790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2034B4-8D3A-A84A-BC35-1B99E271B78B}"/>
                </a:ext>
              </a:extLst>
            </p:cNvPr>
            <p:cNvSpPr/>
            <p:nvPr/>
          </p:nvSpPr>
          <p:spPr>
            <a:xfrm>
              <a:off x="6790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E23E3E-FF23-EC4E-852D-FA86216392FE}"/>
                </a:ext>
              </a:extLst>
            </p:cNvPr>
            <p:cNvSpPr/>
            <p:nvPr/>
          </p:nvSpPr>
          <p:spPr>
            <a:xfrm>
              <a:off x="6790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FA7741-9692-B747-89E1-8DD5E0EE3510}"/>
                </a:ext>
              </a:extLst>
            </p:cNvPr>
            <p:cNvSpPr/>
            <p:nvPr/>
          </p:nvSpPr>
          <p:spPr>
            <a:xfrm>
              <a:off x="6790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8D24D8-A2F9-F941-8536-2F85FB53106E}"/>
                </a:ext>
              </a:extLst>
            </p:cNvPr>
            <p:cNvSpPr/>
            <p:nvPr/>
          </p:nvSpPr>
          <p:spPr>
            <a:xfrm>
              <a:off x="6790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5AAAA2-21CF-A048-8569-409994D40560}"/>
                </a:ext>
              </a:extLst>
            </p:cNvPr>
            <p:cNvSpPr/>
            <p:nvPr/>
          </p:nvSpPr>
          <p:spPr>
            <a:xfrm>
              <a:off x="11362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78F59E8-825B-844A-BE8B-A41ADB49131B}"/>
                </a:ext>
              </a:extLst>
            </p:cNvPr>
            <p:cNvSpPr/>
            <p:nvPr/>
          </p:nvSpPr>
          <p:spPr>
            <a:xfrm>
              <a:off x="11362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711DC1-D7AD-6B4C-ADC8-D1C9085EDB0B}"/>
                </a:ext>
              </a:extLst>
            </p:cNvPr>
            <p:cNvSpPr/>
            <p:nvPr/>
          </p:nvSpPr>
          <p:spPr>
            <a:xfrm>
              <a:off x="11362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CD9CC5B-F16F-C44A-8727-7BE95A2BCB49}"/>
                </a:ext>
              </a:extLst>
            </p:cNvPr>
            <p:cNvSpPr/>
            <p:nvPr/>
          </p:nvSpPr>
          <p:spPr>
            <a:xfrm>
              <a:off x="11362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643254-B306-B041-BF34-CA171A9A318E}"/>
                </a:ext>
              </a:extLst>
            </p:cNvPr>
            <p:cNvSpPr/>
            <p:nvPr/>
          </p:nvSpPr>
          <p:spPr>
            <a:xfrm>
              <a:off x="11362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8F8A75-A07A-584D-8D78-A15A1A266354}"/>
                </a:ext>
              </a:extLst>
            </p:cNvPr>
            <p:cNvSpPr/>
            <p:nvPr/>
          </p:nvSpPr>
          <p:spPr>
            <a:xfrm>
              <a:off x="15934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92D337-24F2-CB43-AF3B-859776472000}"/>
                </a:ext>
              </a:extLst>
            </p:cNvPr>
            <p:cNvSpPr/>
            <p:nvPr/>
          </p:nvSpPr>
          <p:spPr>
            <a:xfrm>
              <a:off x="15934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BA33D39-80DB-3545-A71A-F5C68657CAD1}"/>
                </a:ext>
              </a:extLst>
            </p:cNvPr>
            <p:cNvSpPr/>
            <p:nvPr/>
          </p:nvSpPr>
          <p:spPr>
            <a:xfrm>
              <a:off x="1593410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D623F9-CE3A-E144-8D89-5E54DAC13E67}"/>
                </a:ext>
              </a:extLst>
            </p:cNvPr>
            <p:cNvSpPr/>
            <p:nvPr/>
          </p:nvSpPr>
          <p:spPr>
            <a:xfrm>
              <a:off x="15934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F87433A-3F48-D643-9064-4C95725C27A2}"/>
                </a:ext>
              </a:extLst>
            </p:cNvPr>
            <p:cNvSpPr/>
            <p:nvPr/>
          </p:nvSpPr>
          <p:spPr>
            <a:xfrm>
              <a:off x="15934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14C5F58-BF85-2148-860C-5CB952988968}"/>
                </a:ext>
              </a:extLst>
            </p:cNvPr>
            <p:cNvSpPr/>
            <p:nvPr/>
          </p:nvSpPr>
          <p:spPr>
            <a:xfrm>
              <a:off x="20506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CDA60A-5BBA-CD4F-A28F-E39D98A0FCC5}"/>
                </a:ext>
              </a:extLst>
            </p:cNvPr>
            <p:cNvSpPr/>
            <p:nvPr/>
          </p:nvSpPr>
          <p:spPr>
            <a:xfrm>
              <a:off x="20506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F186A3-36B7-E340-979A-0285FDA27F60}"/>
                </a:ext>
              </a:extLst>
            </p:cNvPr>
            <p:cNvSpPr/>
            <p:nvPr/>
          </p:nvSpPr>
          <p:spPr>
            <a:xfrm>
              <a:off x="20506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C7D2C4-6889-C242-A00E-FB544DB04DF0}"/>
                </a:ext>
              </a:extLst>
            </p:cNvPr>
            <p:cNvSpPr/>
            <p:nvPr/>
          </p:nvSpPr>
          <p:spPr>
            <a:xfrm>
              <a:off x="20506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8FADD70-E07E-BC4B-AD8B-A4198872B636}"/>
                </a:ext>
              </a:extLst>
            </p:cNvPr>
            <p:cNvSpPr/>
            <p:nvPr/>
          </p:nvSpPr>
          <p:spPr>
            <a:xfrm>
              <a:off x="20506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C919031-5811-B94D-ACD7-375EB304585D}"/>
                </a:ext>
              </a:extLst>
            </p:cNvPr>
            <p:cNvSpPr/>
            <p:nvPr/>
          </p:nvSpPr>
          <p:spPr>
            <a:xfrm>
              <a:off x="25078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F15A51-CAC3-694C-AEC6-900F184C8673}"/>
                </a:ext>
              </a:extLst>
            </p:cNvPr>
            <p:cNvSpPr/>
            <p:nvPr/>
          </p:nvSpPr>
          <p:spPr>
            <a:xfrm>
              <a:off x="25078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B92A954-5590-B24E-957C-D37A45BA6CFA}"/>
                </a:ext>
              </a:extLst>
            </p:cNvPr>
            <p:cNvSpPr/>
            <p:nvPr/>
          </p:nvSpPr>
          <p:spPr>
            <a:xfrm>
              <a:off x="25078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63E430A-E514-A349-9287-007138748693}"/>
                </a:ext>
              </a:extLst>
            </p:cNvPr>
            <p:cNvSpPr/>
            <p:nvPr/>
          </p:nvSpPr>
          <p:spPr>
            <a:xfrm>
              <a:off x="25078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8500774-0655-B54D-8AF0-2855F62474FF}"/>
                </a:ext>
              </a:extLst>
            </p:cNvPr>
            <p:cNvSpPr/>
            <p:nvPr/>
          </p:nvSpPr>
          <p:spPr>
            <a:xfrm>
              <a:off x="25078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81718DA-0C06-A84F-9D54-018FAB57D44D}"/>
              </a:ext>
            </a:extLst>
          </p:cNvPr>
          <p:cNvGrpSpPr/>
          <p:nvPr/>
        </p:nvGrpSpPr>
        <p:grpSpPr>
          <a:xfrm>
            <a:off x="6926953" y="474493"/>
            <a:ext cx="785729" cy="785729"/>
            <a:chOff x="7714307" y="1436570"/>
            <a:chExt cx="2286000" cy="2286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F804D5-F5CA-BB4F-8A8E-C3FD70D6AD07}"/>
                </a:ext>
              </a:extLst>
            </p:cNvPr>
            <p:cNvSpPr/>
            <p:nvPr/>
          </p:nvSpPr>
          <p:spPr>
            <a:xfrm>
              <a:off x="77143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BBF225-77D3-3140-8637-36F7217DBA74}"/>
                </a:ext>
              </a:extLst>
            </p:cNvPr>
            <p:cNvSpPr/>
            <p:nvPr/>
          </p:nvSpPr>
          <p:spPr>
            <a:xfrm>
              <a:off x="7714307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9C5647-BF10-5C46-9981-524CADFEEE4A}"/>
                </a:ext>
              </a:extLst>
            </p:cNvPr>
            <p:cNvSpPr/>
            <p:nvPr/>
          </p:nvSpPr>
          <p:spPr>
            <a:xfrm>
              <a:off x="7714307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BC53D98-9F84-8842-9C78-94FD34E46980}"/>
                </a:ext>
              </a:extLst>
            </p:cNvPr>
            <p:cNvSpPr/>
            <p:nvPr/>
          </p:nvSpPr>
          <p:spPr>
            <a:xfrm>
              <a:off x="7714307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0909AB-F6F4-0044-95AF-ED27E4AD32A1}"/>
                </a:ext>
              </a:extLst>
            </p:cNvPr>
            <p:cNvSpPr/>
            <p:nvPr/>
          </p:nvSpPr>
          <p:spPr>
            <a:xfrm>
              <a:off x="77143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8B01E4-6966-3E49-A517-099500BE4B60}"/>
                </a:ext>
              </a:extLst>
            </p:cNvPr>
            <p:cNvSpPr/>
            <p:nvPr/>
          </p:nvSpPr>
          <p:spPr>
            <a:xfrm>
              <a:off x="81715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BB8A40-F7FE-9740-A82B-5EF9A2D1A585}"/>
                </a:ext>
              </a:extLst>
            </p:cNvPr>
            <p:cNvSpPr/>
            <p:nvPr/>
          </p:nvSpPr>
          <p:spPr>
            <a:xfrm>
              <a:off x="81715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AD736EA-296A-A04B-BA93-5E0DE4AA239B}"/>
                </a:ext>
              </a:extLst>
            </p:cNvPr>
            <p:cNvSpPr/>
            <p:nvPr/>
          </p:nvSpPr>
          <p:spPr>
            <a:xfrm>
              <a:off x="81715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09CB4C1-B2EE-9F46-90A3-86EEA0C50637}"/>
                </a:ext>
              </a:extLst>
            </p:cNvPr>
            <p:cNvSpPr/>
            <p:nvPr/>
          </p:nvSpPr>
          <p:spPr>
            <a:xfrm>
              <a:off x="81715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81481CB-4F1D-0E47-8EB9-CA01544996D2}"/>
                </a:ext>
              </a:extLst>
            </p:cNvPr>
            <p:cNvSpPr/>
            <p:nvPr/>
          </p:nvSpPr>
          <p:spPr>
            <a:xfrm>
              <a:off x="81715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EF141E6-A226-304A-AE74-98395073D951}"/>
                </a:ext>
              </a:extLst>
            </p:cNvPr>
            <p:cNvSpPr/>
            <p:nvPr/>
          </p:nvSpPr>
          <p:spPr>
            <a:xfrm>
              <a:off x="86287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D7C1880-2DE5-DE48-BB87-A00BF27869A5}"/>
                </a:ext>
              </a:extLst>
            </p:cNvPr>
            <p:cNvSpPr/>
            <p:nvPr/>
          </p:nvSpPr>
          <p:spPr>
            <a:xfrm>
              <a:off x="86287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08D3D89-B122-2149-88B6-EB6BC5E90F4F}"/>
                </a:ext>
              </a:extLst>
            </p:cNvPr>
            <p:cNvSpPr/>
            <p:nvPr/>
          </p:nvSpPr>
          <p:spPr>
            <a:xfrm>
              <a:off x="86287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4EB91A9-8F91-6140-BFD3-D1442FC4EC38}"/>
                </a:ext>
              </a:extLst>
            </p:cNvPr>
            <p:cNvSpPr/>
            <p:nvPr/>
          </p:nvSpPr>
          <p:spPr>
            <a:xfrm>
              <a:off x="86287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4607D3C-6168-2741-A3D2-2E604EAB7B90}"/>
                </a:ext>
              </a:extLst>
            </p:cNvPr>
            <p:cNvSpPr/>
            <p:nvPr/>
          </p:nvSpPr>
          <p:spPr>
            <a:xfrm>
              <a:off x="86287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680C6C-E2EF-E54A-89AE-648376AF982E}"/>
                </a:ext>
              </a:extLst>
            </p:cNvPr>
            <p:cNvSpPr/>
            <p:nvPr/>
          </p:nvSpPr>
          <p:spPr>
            <a:xfrm>
              <a:off x="90859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B1428D-313C-1A48-A270-BA3A28E5A129}"/>
                </a:ext>
              </a:extLst>
            </p:cNvPr>
            <p:cNvSpPr/>
            <p:nvPr/>
          </p:nvSpPr>
          <p:spPr>
            <a:xfrm>
              <a:off x="90859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F884CCE-1886-F643-8A60-D5C5D8497CA7}"/>
                </a:ext>
              </a:extLst>
            </p:cNvPr>
            <p:cNvSpPr/>
            <p:nvPr/>
          </p:nvSpPr>
          <p:spPr>
            <a:xfrm>
              <a:off x="90859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CCCBC8-E7C8-164D-A301-8EC04D19992F}"/>
                </a:ext>
              </a:extLst>
            </p:cNvPr>
            <p:cNvSpPr/>
            <p:nvPr/>
          </p:nvSpPr>
          <p:spPr>
            <a:xfrm>
              <a:off x="90859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9BAAABC-8D27-6B49-A6E9-E2BD3E5E8A24}"/>
                </a:ext>
              </a:extLst>
            </p:cNvPr>
            <p:cNvSpPr/>
            <p:nvPr/>
          </p:nvSpPr>
          <p:spPr>
            <a:xfrm>
              <a:off x="90859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5B369A-4E05-704F-A85A-DCFBF711C586}"/>
                </a:ext>
              </a:extLst>
            </p:cNvPr>
            <p:cNvSpPr/>
            <p:nvPr/>
          </p:nvSpPr>
          <p:spPr>
            <a:xfrm>
              <a:off x="95431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5F9AC03-2E6E-5749-8D62-31ABE7BF4BC0}"/>
                </a:ext>
              </a:extLst>
            </p:cNvPr>
            <p:cNvSpPr/>
            <p:nvPr/>
          </p:nvSpPr>
          <p:spPr>
            <a:xfrm>
              <a:off x="9543107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9A09AA6-594B-7D48-A14D-B19FBA092F26}"/>
                </a:ext>
              </a:extLst>
            </p:cNvPr>
            <p:cNvSpPr/>
            <p:nvPr/>
          </p:nvSpPr>
          <p:spPr>
            <a:xfrm>
              <a:off x="9543107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B9EA3B0-07EB-404D-86FE-B0690DBC3417}"/>
                </a:ext>
              </a:extLst>
            </p:cNvPr>
            <p:cNvSpPr/>
            <p:nvPr/>
          </p:nvSpPr>
          <p:spPr>
            <a:xfrm>
              <a:off x="9543107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CDFB663-DE1D-ED47-B7BC-59F0DB3B7432}"/>
                </a:ext>
              </a:extLst>
            </p:cNvPr>
            <p:cNvSpPr/>
            <p:nvPr/>
          </p:nvSpPr>
          <p:spPr>
            <a:xfrm>
              <a:off x="95431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Arrow: Chevron 60">
            <a:extLst>
              <a:ext uri="{FF2B5EF4-FFF2-40B4-BE49-F238E27FC236}">
                <a16:creationId xmlns:a16="http://schemas.microsoft.com/office/drawing/2014/main" id="{2EF1C129-106B-2C49-A6DA-D57E9310E731}"/>
              </a:ext>
            </a:extLst>
          </p:cNvPr>
          <p:cNvSpPr/>
          <p:nvPr/>
        </p:nvSpPr>
        <p:spPr>
          <a:xfrm>
            <a:off x="5762799" y="671682"/>
            <a:ext cx="1079449" cy="22890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Dilation</a:t>
            </a:r>
          </a:p>
        </p:txBody>
      </p:sp>
    </p:spTree>
    <p:extLst>
      <p:ext uri="{BB962C8B-B14F-4D97-AF65-F5344CB8AC3E}">
        <p14:creationId xmlns:p14="http://schemas.microsoft.com/office/powerpoint/2010/main" val="78489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5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Erosion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CC43C8-EDDF-A748-8A81-9F2CE32DA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dirty="0"/>
              <a:t>Erosion: </a:t>
            </a:r>
            <a:r>
              <a:rPr lang="fr-FR" dirty="0" err="1"/>
              <a:t>Shrinks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/>
              <a:t>If any pixel in the </a:t>
            </a:r>
            <a:r>
              <a:rPr lang="en-US" b="1" dirty="0"/>
              <a:t>neighborhood</a:t>
            </a:r>
            <a:r>
              <a:rPr lang="en-US" dirty="0"/>
              <a:t> is black, then the </a:t>
            </a:r>
            <a:r>
              <a:rPr lang="en-US" b="1" dirty="0"/>
              <a:t>central pixel is converted to black.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/>
              <a:t>Gray value equivalent: Minimum</a:t>
            </a:r>
          </a:p>
          <a:p>
            <a:endParaRPr lang="en-US" dirty="0"/>
          </a:p>
        </p:txBody>
      </p:sp>
      <p:graphicFrame>
        <p:nvGraphicFramePr>
          <p:cNvPr id="10" name="Object 9" descr=" 16">
            <a:extLst>
              <a:ext uri="{FF2B5EF4-FFF2-40B4-BE49-F238E27FC236}">
                <a16:creationId xmlns:a16="http://schemas.microsoft.com/office/drawing/2014/main" id="{143E862C-6B5D-4745-89B8-768F0D88EC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3956" y="3013723"/>
          <a:ext cx="324312" cy="32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Worksheet" r:id="rId8" imgW="464708" imgH="464989" progId="Excel.Sheet.12">
                  <p:embed/>
                </p:oleObj>
              </mc:Choice>
              <mc:Fallback>
                <p:oleObj name="Worksheet" r:id="rId8" imgW="464708" imgH="464989" progId="Excel.Sheet.12">
                  <p:embed/>
                  <p:pic>
                    <p:nvPicPr>
                      <p:cNvPr id="10" name="Object 9" descr=" 16">
                        <a:extLst>
                          <a:ext uri="{FF2B5EF4-FFF2-40B4-BE49-F238E27FC236}">
                            <a16:creationId xmlns:a16="http://schemas.microsoft.com/office/drawing/2014/main" id="{143E862C-6B5D-4745-89B8-768F0D88E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93956" y="3013723"/>
                        <a:ext cx="324312" cy="32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eroded-2" descr=" 6">
            <a:hlinkClick r:id="" action="ppaction://media"/>
            <a:extLst>
              <a:ext uri="{FF2B5EF4-FFF2-40B4-BE49-F238E27FC236}">
                <a16:creationId xmlns:a16="http://schemas.microsoft.com/office/drawing/2014/main" id="{9BA8CC42-5079-6848-B238-5238B408FFB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69556" y="3044546"/>
            <a:ext cx="2879845" cy="2879845"/>
          </a:xfrm>
          <a:prstGeom prst="rect">
            <a:avLst/>
          </a:prstGeom>
        </p:spPr>
      </p:pic>
      <p:pic>
        <p:nvPicPr>
          <p:cNvPr id="18" name="eroded-1" descr=" 5">
            <a:hlinkClick r:id="" action="ppaction://media"/>
            <a:extLst>
              <a:ext uri="{FF2B5EF4-FFF2-40B4-BE49-F238E27FC236}">
                <a16:creationId xmlns:a16="http://schemas.microsoft.com/office/drawing/2014/main" id="{032EF7FB-928F-7B4A-A3E1-3DA86D846D3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9829" y="3044546"/>
            <a:ext cx="2879845" cy="2879845"/>
          </a:xfrm>
          <a:prstGeom prst="rect">
            <a:avLst/>
          </a:prstGeom>
        </p:spPr>
      </p:pic>
      <p:graphicFrame>
        <p:nvGraphicFramePr>
          <p:cNvPr id="19" name="Object 18" descr=" 16">
            <a:extLst>
              <a:ext uri="{FF2B5EF4-FFF2-40B4-BE49-F238E27FC236}">
                <a16:creationId xmlns:a16="http://schemas.microsoft.com/office/drawing/2014/main" id="{1EBC793A-9DBC-5749-8008-65DAD8C7F3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5169" y="3029943"/>
          <a:ext cx="342022" cy="342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Worksheet" r:id="rId11" imgW="464708" imgH="464989" progId="Excel.Sheet.12">
                  <p:embed/>
                </p:oleObj>
              </mc:Choice>
              <mc:Fallback>
                <p:oleObj name="Worksheet" r:id="rId11" imgW="464708" imgH="464989" progId="Excel.Sheet.12">
                  <p:embed/>
                  <p:pic>
                    <p:nvPicPr>
                      <p:cNvPr id="19" name="Object 18" descr=" 16">
                        <a:extLst>
                          <a:ext uri="{FF2B5EF4-FFF2-40B4-BE49-F238E27FC236}">
                            <a16:creationId xmlns:a16="http://schemas.microsoft.com/office/drawing/2014/main" id="{1EBC793A-9DBC-5749-8008-65DAD8C7F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65169" y="3029943"/>
                        <a:ext cx="342022" cy="342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 descr=" 17">
            <a:extLst>
              <a:ext uri="{FF2B5EF4-FFF2-40B4-BE49-F238E27FC236}">
                <a16:creationId xmlns:a16="http://schemas.microsoft.com/office/drawing/2014/main" id="{8D6F247B-F423-BE44-B2CE-BB627B2A89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86566" y="3029943"/>
          <a:ext cx="342022" cy="342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Worksheet" r:id="rId12" imgW="464708" imgH="464989" progId="Excel.Sheet.12">
                  <p:embed/>
                </p:oleObj>
              </mc:Choice>
              <mc:Fallback>
                <p:oleObj name="Worksheet" r:id="rId12" imgW="464708" imgH="464989" progId="Excel.Sheet.12">
                  <p:embed/>
                  <p:pic>
                    <p:nvPicPr>
                      <p:cNvPr id="20" name="Object 19" descr=" 17">
                        <a:extLst>
                          <a:ext uri="{FF2B5EF4-FFF2-40B4-BE49-F238E27FC236}">
                            <a16:creationId xmlns:a16="http://schemas.microsoft.com/office/drawing/2014/main" id="{8D6F247B-F423-BE44-B2CE-BB627B2A89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86566" y="3029943"/>
                        <a:ext cx="342022" cy="342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3475B0C-4E19-9F41-B9FD-79C432BC1F17}"/>
              </a:ext>
            </a:extLst>
          </p:cNvPr>
          <p:cNvSpPr txBox="1"/>
          <p:nvPr/>
        </p:nvSpPr>
        <p:spPr>
          <a:xfrm>
            <a:off x="5599027" y="6550223"/>
            <a:ext cx="3568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courtesy: </a:t>
            </a:r>
            <a:r>
              <a:rPr lang="en-US" sz="1400" dirty="0" err="1"/>
              <a:t>Elnaz</a:t>
            </a:r>
            <a:r>
              <a:rPr lang="en-US" sz="1400" dirty="0"/>
              <a:t> </a:t>
            </a:r>
            <a:r>
              <a:rPr lang="en-US" sz="1400" dirty="0" err="1"/>
              <a:t>Fazeli</a:t>
            </a:r>
            <a:r>
              <a:rPr lang="en-US" sz="1400" dirty="0"/>
              <a:t>, University of Turku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5FCACC-6788-0240-A3F4-68C422BEE78A}"/>
              </a:ext>
            </a:extLst>
          </p:cNvPr>
          <p:cNvGrpSpPr/>
          <p:nvPr/>
        </p:nvGrpSpPr>
        <p:grpSpPr>
          <a:xfrm>
            <a:off x="6978794" y="451673"/>
            <a:ext cx="785729" cy="785729"/>
            <a:chOff x="679010" y="1436570"/>
            <a:chExt cx="2286000" cy="2286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A078D6-4ECA-3044-B042-63DFE759ACD5}"/>
                </a:ext>
              </a:extLst>
            </p:cNvPr>
            <p:cNvSpPr/>
            <p:nvPr/>
          </p:nvSpPr>
          <p:spPr>
            <a:xfrm>
              <a:off x="6790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6D9E4F-B95D-8E4B-8518-3B156DBE72CF}"/>
                </a:ext>
              </a:extLst>
            </p:cNvPr>
            <p:cNvSpPr/>
            <p:nvPr/>
          </p:nvSpPr>
          <p:spPr>
            <a:xfrm>
              <a:off x="6790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4F3640-227F-084E-A2F5-B06F4667D641}"/>
                </a:ext>
              </a:extLst>
            </p:cNvPr>
            <p:cNvSpPr/>
            <p:nvPr/>
          </p:nvSpPr>
          <p:spPr>
            <a:xfrm>
              <a:off x="6790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CAAC1A-30EC-2A4E-9CF0-6E86D0A7372D}"/>
                </a:ext>
              </a:extLst>
            </p:cNvPr>
            <p:cNvSpPr/>
            <p:nvPr/>
          </p:nvSpPr>
          <p:spPr>
            <a:xfrm>
              <a:off x="6790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C17196-8CC5-3A4C-B084-9BAD566BF326}"/>
                </a:ext>
              </a:extLst>
            </p:cNvPr>
            <p:cNvSpPr/>
            <p:nvPr/>
          </p:nvSpPr>
          <p:spPr>
            <a:xfrm>
              <a:off x="6790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F0D7DD-C59A-B041-BE0F-A36DAD193B9F}"/>
                </a:ext>
              </a:extLst>
            </p:cNvPr>
            <p:cNvSpPr/>
            <p:nvPr/>
          </p:nvSpPr>
          <p:spPr>
            <a:xfrm>
              <a:off x="11362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8F745AE-C2F5-9F44-AE77-7B710BE31C7A}"/>
                </a:ext>
              </a:extLst>
            </p:cNvPr>
            <p:cNvSpPr/>
            <p:nvPr/>
          </p:nvSpPr>
          <p:spPr>
            <a:xfrm>
              <a:off x="11362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5753D0-F5A5-664A-8B5F-F52B326C35EA}"/>
                </a:ext>
              </a:extLst>
            </p:cNvPr>
            <p:cNvSpPr/>
            <p:nvPr/>
          </p:nvSpPr>
          <p:spPr>
            <a:xfrm>
              <a:off x="11362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13AB85-1A72-A546-9FAE-B28A0EA431D6}"/>
                </a:ext>
              </a:extLst>
            </p:cNvPr>
            <p:cNvSpPr/>
            <p:nvPr/>
          </p:nvSpPr>
          <p:spPr>
            <a:xfrm>
              <a:off x="11362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E73A36-7654-BA44-A7AA-7F752C547A9F}"/>
                </a:ext>
              </a:extLst>
            </p:cNvPr>
            <p:cNvSpPr/>
            <p:nvPr/>
          </p:nvSpPr>
          <p:spPr>
            <a:xfrm>
              <a:off x="11362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38230D-C13F-4444-B151-3FA9547FA166}"/>
                </a:ext>
              </a:extLst>
            </p:cNvPr>
            <p:cNvSpPr/>
            <p:nvPr/>
          </p:nvSpPr>
          <p:spPr>
            <a:xfrm>
              <a:off x="15934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540578-7D93-D644-9321-09ADBE752AB9}"/>
                </a:ext>
              </a:extLst>
            </p:cNvPr>
            <p:cNvSpPr/>
            <p:nvPr/>
          </p:nvSpPr>
          <p:spPr>
            <a:xfrm>
              <a:off x="15934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33717E8-EC2A-6143-BF2C-24FBDC065401}"/>
                </a:ext>
              </a:extLst>
            </p:cNvPr>
            <p:cNvSpPr/>
            <p:nvPr/>
          </p:nvSpPr>
          <p:spPr>
            <a:xfrm>
              <a:off x="1593410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E7DDCD-16A6-724D-A7D3-3E79EA379842}"/>
                </a:ext>
              </a:extLst>
            </p:cNvPr>
            <p:cNvSpPr/>
            <p:nvPr/>
          </p:nvSpPr>
          <p:spPr>
            <a:xfrm>
              <a:off x="15934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BC27D8-AC5C-0248-9D4D-E3727A5C2586}"/>
                </a:ext>
              </a:extLst>
            </p:cNvPr>
            <p:cNvSpPr/>
            <p:nvPr/>
          </p:nvSpPr>
          <p:spPr>
            <a:xfrm>
              <a:off x="15934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06E177-75EF-2444-A641-0B100494E6D9}"/>
                </a:ext>
              </a:extLst>
            </p:cNvPr>
            <p:cNvSpPr/>
            <p:nvPr/>
          </p:nvSpPr>
          <p:spPr>
            <a:xfrm>
              <a:off x="20506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5FA8CCA-1E7B-E243-8A7B-51621822E1DC}"/>
                </a:ext>
              </a:extLst>
            </p:cNvPr>
            <p:cNvSpPr/>
            <p:nvPr/>
          </p:nvSpPr>
          <p:spPr>
            <a:xfrm>
              <a:off x="20506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3BCF072-1F9C-C748-9D9C-8D8017A13EA0}"/>
                </a:ext>
              </a:extLst>
            </p:cNvPr>
            <p:cNvSpPr/>
            <p:nvPr/>
          </p:nvSpPr>
          <p:spPr>
            <a:xfrm>
              <a:off x="20506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A2FCF66-0FF8-EB4A-9027-F723B2D63FBE}"/>
                </a:ext>
              </a:extLst>
            </p:cNvPr>
            <p:cNvSpPr/>
            <p:nvPr/>
          </p:nvSpPr>
          <p:spPr>
            <a:xfrm>
              <a:off x="20506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DD9F82-FF48-4542-A687-3FE98BAE336E}"/>
                </a:ext>
              </a:extLst>
            </p:cNvPr>
            <p:cNvSpPr/>
            <p:nvPr/>
          </p:nvSpPr>
          <p:spPr>
            <a:xfrm>
              <a:off x="20506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FFBE427-75BB-124F-AE05-D9183680C6AD}"/>
                </a:ext>
              </a:extLst>
            </p:cNvPr>
            <p:cNvSpPr/>
            <p:nvPr/>
          </p:nvSpPr>
          <p:spPr>
            <a:xfrm>
              <a:off x="2507810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1F6FF8-1B22-A04A-87EF-A58A9AACC685}"/>
                </a:ext>
              </a:extLst>
            </p:cNvPr>
            <p:cNvSpPr/>
            <p:nvPr/>
          </p:nvSpPr>
          <p:spPr>
            <a:xfrm>
              <a:off x="2507810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E27DCB-0307-C241-8737-432277BAFEF5}"/>
                </a:ext>
              </a:extLst>
            </p:cNvPr>
            <p:cNvSpPr/>
            <p:nvPr/>
          </p:nvSpPr>
          <p:spPr>
            <a:xfrm>
              <a:off x="2507810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6D93DE-C684-8A4D-A1C4-347DDDB4C958}"/>
                </a:ext>
              </a:extLst>
            </p:cNvPr>
            <p:cNvSpPr/>
            <p:nvPr/>
          </p:nvSpPr>
          <p:spPr>
            <a:xfrm>
              <a:off x="2507810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A8B5B32-81BC-4E48-82C8-DEFFF24AF9A7}"/>
                </a:ext>
              </a:extLst>
            </p:cNvPr>
            <p:cNvSpPr/>
            <p:nvPr/>
          </p:nvSpPr>
          <p:spPr>
            <a:xfrm>
              <a:off x="2507810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E018BA-88EC-A444-AADD-42ADA9F9A47F}"/>
              </a:ext>
            </a:extLst>
          </p:cNvPr>
          <p:cNvGrpSpPr/>
          <p:nvPr/>
        </p:nvGrpSpPr>
        <p:grpSpPr>
          <a:xfrm>
            <a:off x="4813298" y="428853"/>
            <a:ext cx="785729" cy="785729"/>
            <a:chOff x="7714307" y="1436570"/>
            <a:chExt cx="2286000" cy="2286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38BFB7C-CE09-1648-946E-59748C2FF785}"/>
                </a:ext>
              </a:extLst>
            </p:cNvPr>
            <p:cNvSpPr/>
            <p:nvPr/>
          </p:nvSpPr>
          <p:spPr>
            <a:xfrm>
              <a:off x="77143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5E1CF55-F702-AB45-BC16-97CE682A79D0}"/>
                </a:ext>
              </a:extLst>
            </p:cNvPr>
            <p:cNvSpPr/>
            <p:nvPr/>
          </p:nvSpPr>
          <p:spPr>
            <a:xfrm>
              <a:off x="7714307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55383B1-004D-B34B-B623-5956075C52E5}"/>
                </a:ext>
              </a:extLst>
            </p:cNvPr>
            <p:cNvSpPr/>
            <p:nvPr/>
          </p:nvSpPr>
          <p:spPr>
            <a:xfrm>
              <a:off x="7714307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E574EA-9A74-AC4B-A608-2697FBE1431B}"/>
                </a:ext>
              </a:extLst>
            </p:cNvPr>
            <p:cNvSpPr/>
            <p:nvPr/>
          </p:nvSpPr>
          <p:spPr>
            <a:xfrm>
              <a:off x="7714307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CBD4846-F73B-6949-A855-ED4A13559065}"/>
                </a:ext>
              </a:extLst>
            </p:cNvPr>
            <p:cNvSpPr/>
            <p:nvPr/>
          </p:nvSpPr>
          <p:spPr>
            <a:xfrm>
              <a:off x="77143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36DE9F4-00D1-EF45-9528-6316CB9F969F}"/>
                </a:ext>
              </a:extLst>
            </p:cNvPr>
            <p:cNvSpPr/>
            <p:nvPr/>
          </p:nvSpPr>
          <p:spPr>
            <a:xfrm>
              <a:off x="81715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E77683-4314-2348-814D-8E795F371ACB}"/>
                </a:ext>
              </a:extLst>
            </p:cNvPr>
            <p:cNvSpPr/>
            <p:nvPr/>
          </p:nvSpPr>
          <p:spPr>
            <a:xfrm>
              <a:off x="81715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F86371B-FBE4-634C-87EE-D5D3345A5D0D}"/>
                </a:ext>
              </a:extLst>
            </p:cNvPr>
            <p:cNvSpPr/>
            <p:nvPr/>
          </p:nvSpPr>
          <p:spPr>
            <a:xfrm>
              <a:off x="81715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12021B2-A7C6-834E-ABE5-0616083BD028}"/>
                </a:ext>
              </a:extLst>
            </p:cNvPr>
            <p:cNvSpPr/>
            <p:nvPr/>
          </p:nvSpPr>
          <p:spPr>
            <a:xfrm>
              <a:off x="81715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1C7017D-26C6-564B-B0FB-6539B959EAAA}"/>
                </a:ext>
              </a:extLst>
            </p:cNvPr>
            <p:cNvSpPr/>
            <p:nvPr/>
          </p:nvSpPr>
          <p:spPr>
            <a:xfrm>
              <a:off x="81715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5582F7C-001C-C640-B82A-1044F19B994D}"/>
                </a:ext>
              </a:extLst>
            </p:cNvPr>
            <p:cNvSpPr/>
            <p:nvPr/>
          </p:nvSpPr>
          <p:spPr>
            <a:xfrm>
              <a:off x="86287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E43F60-F740-924D-A7FB-8ED72E24DE19}"/>
                </a:ext>
              </a:extLst>
            </p:cNvPr>
            <p:cNvSpPr/>
            <p:nvPr/>
          </p:nvSpPr>
          <p:spPr>
            <a:xfrm>
              <a:off x="86287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465BF74-D8CD-D34D-848B-463964558C3B}"/>
                </a:ext>
              </a:extLst>
            </p:cNvPr>
            <p:cNvSpPr/>
            <p:nvPr/>
          </p:nvSpPr>
          <p:spPr>
            <a:xfrm>
              <a:off x="86287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44BB91E-EC13-874A-A0B7-DC23037B8459}"/>
                </a:ext>
              </a:extLst>
            </p:cNvPr>
            <p:cNvSpPr/>
            <p:nvPr/>
          </p:nvSpPr>
          <p:spPr>
            <a:xfrm>
              <a:off x="86287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BA63BA6-B39B-684A-9318-6AD9C8B8E50B}"/>
                </a:ext>
              </a:extLst>
            </p:cNvPr>
            <p:cNvSpPr/>
            <p:nvPr/>
          </p:nvSpPr>
          <p:spPr>
            <a:xfrm>
              <a:off x="86287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D2BD1AB-A6C1-8249-8493-D2743E26B990}"/>
                </a:ext>
              </a:extLst>
            </p:cNvPr>
            <p:cNvSpPr/>
            <p:nvPr/>
          </p:nvSpPr>
          <p:spPr>
            <a:xfrm>
              <a:off x="90859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EA55AD-994C-444A-946D-447A7B1BB5E8}"/>
                </a:ext>
              </a:extLst>
            </p:cNvPr>
            <p:cNvSpPr/>
            <p:nvPr/>
          </p:nvSpPr>
          <p:spPr>
            <a:xfrm>
              <a:off x="9085907" y="18937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6E03ABB-ACEF-3F49-B128-143561DFD5EE}"/>
                </a:ext>
              </a:extLst>
            </p:cNvPr>
            <p:cNvSpPr/>
            <p:nvPr/>
          </p:nvSpPr>
          <p:spPr>
            <a:xfrm>
              <a:off x="9085907" y="23509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88F0B1B-20F3-304D-A7AE-FF6B9C613C3E}"/>
                </a:ext>
              </a:extLst>
            </p:cNvPr>
            <p:cNvSpPr/>
            <p:nvPr/>
          </p:nvSpPr>
          <p:spPr>
            <a:xfrm>
              <a:off x="9085907" y="280817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C0F628-AFBB-1649-9E57-D8468AAAA3C6}"/>
                </a:ext>
              </a:extLst>
            </p:cNvPr>
            <p:cNvSpPr/>
            <p:nvPr/>
          </p:nvSpPr>
          <p:spPr>
            <a:xfrm>
              <a:off x="90859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D91FB0D-47DA-1348-933C-A1CF5CDF876D}"/>
                </a:ext>
              </a:extLst>
            </p:cNvPr>
            <p:cNvSpPr/>
            <p:nvPr/>
          </p:nvSpPr>
          <p:spPr>
            <a:xfrm>
              <a:off x="9543107" y="14365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1C1E947-97F6-AF4D-8B11-5E4206F8D553}"/>
                </a:ext>
              </a:extLst>
            </p:cNvPr>
            <p:cNvSpPr/>
            <p:nvPr/>
          </p:nvSpPr>
          <p:spPr>
            <a:xfrm>
              <a:off x="9543107" y="18937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1E4D23D-953E-BF46-91CB-1C242ADE391B}"/>
                </a:ext>
              </a:extLst>
            </p:cNvPr>
            <p:cNvSpPr/>
            <p:nvPr/>
          </p:nvSpPr>
          <p:spPr>
            <a:xfrm>
              <a:off x="9543107" y="23509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F49AAF-D821-D846-A7B0-9B7578880401}"/>
                </a:ext>
              </a:extLst>
            </p:cNvPr>
            <p:cNvSpPr/>
            <p:nvPr/>
          </p:nvSpPr>
          <p:spPr>
            <a:xfrm>
              <a:off x="9543107" y="28081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ECBA7A3-CBE3-2747-BC8F-36910655CDA2}"/>
                </a:ext>
              </a:extLst>
            </p:cNvPr>
            <p:cNvSpPr/>
            <p:nvPr/>
          </p:nvSpPr>
          <p:spPr>
            <a:xfrm>
              <a:off x="9543107" y="3265370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Arrow: Chevron 60">
            <a:extLst>
              <a:ext uri="{FF2B5EF4-FFF2-40B4-BE49-F238E27FC236}">
                <a16:creationId xmlns:a16="http://schemas.microsoft.com/office/drawing/2014/main" id="{A5246BD4-C542-5648-9D56-81FCE48D6DCB}"/>
              </a:ext>
            </a:extLst>
          </p:cNvPr>
          <p:cNvSpPr/>
          <p:nvPr/>
        </p:nvSpPr>
        <p:spPr>
          <a:xfrm>
            <a:off x="5762799" y="671682"/>
            <a:ext cx="1079449" cy="22890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Erosion</a:t>
            </a:r>
          </a:p>
        </p:txBody>
      </p:sp>
    </p:spTree>
    <p:extLst>
      <p:ext uri="{BB962C8B-B14F-4D97-AF65-F5344CB8AC3E}">
        <p14:creationId xmlns:p14="http://schemas.microsoft.com/office/powerpoint/2010/main" val="338609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7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879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8B73-A851-4DAE-98A3-EB748E18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masks: Erosion &amp; Dilation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03564-E60B-4560-9298-14AA7281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1543051"/>
            <a:ext cx="8293190" cy="794441"/>
          </a:xfrm>
        </p:spPr>
        <p:txBody>
          <a:bodyPr/>
          <a:lstStyle/>
          <a:p>
            <a:r>
              <a:rPr lang="en-US" dirty="0"/>
              <a:t>Erosion and dilation combined allow correcting outlines.</a:t>
            </a:r>
          </a:p>
        </p:txBody>
      </p:sp>
      <p:sp>
        <p:nvSpPr>
          <p:cNvPr id="61" name="Arrow: Chevron 60">
            <a:extLst>
              <a:ext uri="{FF2B5EF4-FFF2-40B4-BE49-F238E27FC236}">
                <a16:creationId xmlns:a16="http://schemas.microsoft.com/office/drawing/2014/main" id="{907C64BB-DE14-4DE8-B649-4A9BBC326EDA}"/>
              </a:ext>
            </a:extLst>
          </p:cNvPr>
          <p:cNvSpPr/>
          <p:nvPr/>
        </p:nvSpPr>
        <p:spPr>
          <a:xfrm>
            <a:off x="2025671" y="2596737"/>
            <a:ext cx="2295460" cy="443081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Erosion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4AFB79-4B49-4231-BC51-C04F584DE6CD}"/>
              </a:ext>
            </a:extLst>
          </p:cNvPr>
          <p:cNvGrpSpPr/>
          <p:nvPr/>
        </p:nvGrpSpPr>
        <p:grpSpPr>
          <a:xfrm>
            <a:off x="461633" y="3161177"/>
            <a:ext cx="2400300" cy="1714500"/>
            <a:chOff x="615510" y="3071903"/>
            <a:chExt cx="3200400" cy="2286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F2BC98-C932-43BF-900C-FDC7F40A8E00}"/>
                </a:ext>
              </a:extLst>
            </p:cNvPr>
            <p:cNvSpPr/>
            <p:nvPr/>
          </p:nvSpPr>
          <p:spPr>
            <a:xfrm>
              <a:off x="61551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4D16B1-D67B-4569-B247-5716C27DBB5D}"/>
                </a:ext>
              </a:extLst>
            </p:cNvPr>
            <p:cNvSpPr/>
            <p:nvPr/>
          </p:nvSpPr>
          <p:spPr>
            <a:xfrm>
              <a:off x="615510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F45F3A-9CFE-44C9-9F6D-88313A34972C}"/>
                </a:ext>
              </a:extLst>
            </p:cNvPr>
            <p:cNvSpPr/>
            <p:nvPr/>
          </p:nvSpPr>
          <p:spPr>
            <a:xfrm>
              <a:off x="615510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DA9042-BF60-4C46-AC63-336EFC20ACEC}"/>
                </a:ext>
              </a:extLst>
            </p:cNvPr>
            <p:cNvSpPr/>
            <p:nvPr/>
          </p:nvSpPr>
          <p:spPr>
            <a:xfrm>
              <a:off x="615510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55AFF8-5F76-4E50-BD79-C278BD44E96C}"/>
                </a:ext>
              </a:extLst>
            </p:cNvPr>
            <p:cNvSpPr/>
            <p:nvPr/>
          </p:nvSpPr>
          <p:spPr>
            <a:xfrm>
              <a:off x="61551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3C74D8-078F-4DAC-8B19-B401AFCE94D3}"/>
                </a:ext>
              </a:extLst>
            </p:cNvPr>
            <p:cNvSpPr/>
            <p:nvPr/>
          </p:nvSpPr>
          <p:spPr>
            <a:xfrm>
              <a:off x="107271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6FDE11-6441-47EC-9088-AFBBDA9DF2B6}"/>
                </a:ext>
              </a:extLst>
            </p:cNvPr>
            <p:cNvSpPr/>
            <p:nvPr/>
          </p:nvSpPr>
          <p:spPr>
            <a:xfrm>
              <a:off x="1072710" y="35291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6CBBFB-D823-464C-821F-638259FEA8E0}"/>
                </a:ext>
              </a:extLst>
            </p:cNvPr>
            <p:cNvSpPr/>
            <p:nvPr/>
          </p:nvSpPr>
          <p:spPr>
            <a:xfrm>
              <a:off x="1072710" y="39863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8CCC6B-9AA0-4864-8192-7CFDC7C1233A}"/>
                </a:ext>
              </a:extLst>
            </p:cNvPr>
            <p:cNvSpPr/>
            <p:nvPr/>
          </p:nvSpPr>
          <p:spPr>
            <a:xfrm>
              <a:off x="1072710" y="44435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6E75CB-7A44-4091-8CE5-B8C8EF91E98F}"/>
                </a:ext>
              </a:extLst>
            </p:cNvPr>
            <p:cNvSpPr/>
            <p:nvPr/>
          </p:nvSpPr>
          <p:spPr>
            <a:xfrm>
              <a:off x="107271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DB8C71-9F81-479B-9687-9FE3AB9B6D3F}"/>
                </a:ext>
              </a:extLst>
            </p:cNvPr>
            <p:cNvSpPr/>
            <p:nvPr/>
          </p:nvSpPr>
          <p:spPr>
            <a:xfrm>
              <a:off x="152991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B81BDD-BFD8-4ABA-9A7E-4E3AF3866D8A}"/>
                </a:ext>
              </a:extLst>
            </p:cNvPr>
            <p:cNvSpPr/>
            <p:nvPr/>
          </p:nvSpPr>
          <p:spPr>
            <a:xfrm>
              <a:off x="1529910" y="35291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3DD861-BE04-4B32-B8AF-233BAE1A80B1}"/>
                </a:ext>
              </a:extLst>
            </p:cNvPr>
            <p:cNvSpPr/>
            <p:nvPr/>
          </p:nvSpPr>
          <p:spPr>
            <a:xfrm>
              <a:off x="1529910" y="39863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35D2BD-A913-4BE6-98A7-AC5FAF353A3B}"/>
                </a:ext>
              </a:extLst>
            </p:cNvPr>
            <p:cNvSpPr/>
            <p:nvPr/>
          </p:nvSpPr>
          <p:spPr>
            <a:xfrm>
              <a:off x="1529910" y="44435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CEA751-5487-42E7-B531-9BBD5863F05C}"/>
                </a:ext>
              </a:extLst>
            </p:cNvPr>
            <p:cNvSpPr/>
            <p:nvPr/>
          </p:nvSpPr>
          <p:spPr>
            <a:xfrm>
              <a:off x="152991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0C093A-D84D-4C1A-B1B7-A85884BC7CE2}"/>
                </a:ext>
              </a:extLst>
            </p:cNvPr>
            <p:cNvSpPr/>
            <p:nvPr/>
          </p:nvSpPr>
          <p:spPr>
            <a:xfrm>
              <a:off x="198711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A7690E-2879-4180-8D7D-4AB505D94C78}"/>
                </a:ext>
              </a:extLst>
            </p:cNvPr>
            <p:cNvSpPr/>
            <p:nvPr/>
          </p:nvSpPr>
          <p:spPr>
            <a:xfrm>
              <a:off x="1987110" y="35291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181104-5D9C-454C-9B37-0E53AC212F26}"/>
                </a:ext>
              </a:extLst>
            </p:cNvPr>
            <p:cNvSpPr/>
            <p:nvPr/>
          </p:nvSpPr>
          <p:spPr>
            <a:xfrm>
              <a:off x="1987110" y="39863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F0C1FE-FFB2-4537-A0B2-3E9B88CE4DFA}"/>
                </a:ext>
              </a:extLst>
            </p:cNvPr>
            <p:cNvSpPr/>
            <p:nvPr/>
          </p:nvSpPr>
          <p:spPr>
            <a:xfrm>
              <a:off x="1987110" y="44435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7D2875-6BB2-4E9F-8AE6-4427595867B9}"/>
                </a:ext>
              </a:extLst>
            </p:cNvPr>
            <p:cNvSpPr/>
            <p:nvPr/>
          </p:nvSpPr>
          <p:spPr>
            <a:xfrm>
              <a:off x="198711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4ADCA4-3336-4B45-827C-F35421327BFD}"/>
                </a:ext>
              </a:extLst>
            </p:cNvPr>
            <p:cNvSpPr/>
            <p:nvPr/>
          </p:nvSpPr>
          <p:spPr>
            <a:xfrm>
              <a:off x="244431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A57DBB-1F9F-4CF4-BE70-2F9BEB785F86}"/>
                </a:ext>
              </a:extLst>
            </p:cNvPr>
            <p:cNvSpPr/>
            <p:nvPr/>
          </p:nvSpPr>
          <p:spPr>
            <a:xfrm>
              <a:off x="2444310" y="35291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69ADCA-034A-4F49-A924-CA918DDE989D}"/>
                </a:ext>
              </a:extLst>
            </p:cNvPr>
            <p:cNvSpPr/>
            <p:nvPr/>
          </p:nvSpPr>
          <p:spPr>
            <a:xfrm>
              <a:off x="2444310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0BA16B-F141-4E85-B2AF-E7C9DA24281B}"/>
                </a:ext>
              </a:extLst>
            </p:cNvPr>
            <p:cNvSpPr/>
            <p:nvPr/>
          </p:nvSpPr>
          <p:spPr>
            <a:xfrm>
              <a:off x="2444310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27B92F2-6764-4B53-ACAC-A128A491CCB1}"/>
                </a:ext>
              </a:extLst>
            </p:cNvPr>
            <p:cNvSpPr/>
            <p:nvPr/>
          </p:nvSpPr>
          <p:spPr>
            <a:xfrm>
              <a:off x="244431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F65FE3F-EC8D-495C-A696-49329AA4F762}"/>
                </a:ext>
              </a:extLst>
            </p:cNvPr>
            <p:cNvSpPr/>
            <p:nvPr/>
          </p:nvSpPr>
          <p:spPr>
            <a:xfrm>
              <a:off x="290151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9416EE-F6CB-4537-B7CA-6C9902A2B793}"/>
                </a:ext>
              </a:extLst>
            </p:cNvPr>
            <p:cNvSpPr/>
            <p:nvPr/>
          </p:nvSpPr>
          <p:spPr>
            <a:xfrm>
              <a:off x="2901510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C19B748-3F0A-44E8-A04D-934200A67C8A}"/>
                </a:ext>
              </a:extLst>
            </p:cNvPr>
            <p:cNvSpPr/>
            <p:nvPr/>
          </p:nvSpPr>
          <p:spPr>
            <a:xfrm>
              <a:off x="2901510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4EA966F-A53B-4989-86F0-4D83CD090BD3}"/>
                </a:ext>
              </a:extLst>
            </p:cNvPr>
            <p:cNvSpPr/>
            <p:nvPr/>
          </p:nvSpPr>
          <p:spPr>
            <a:xfrm>
              <a:off x="2901510" y="44435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4D3B953-BC14-41A8-B4ED-52B7A8084FA2}"/>
                </a:ext>
              </a:extLst>
            </p:cNvPr>
            <p:cNvSpPr/>
            <p:nvPr/>
          </p:nvSpPr>
          <p:spPr>
            <a:xfrm>
              <a:off x="290151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DD5BD0D-53BC-4381-B81B-1C26C96844AB}"/>
                </a:ext>
              </a:extLst>
            </p:cNvPr>
            <p:cNvSpPr/>
            <p:nvPr/>
          </p:nvSpPr>
          <p:spPr>
            <a:xfrm>
              <a:off x="335871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9533555-58F8-4FF8-B97A-0325A0B673BD}"/>
                </a:ext>
              </a:extLst>
            </p:cNvPr>
            <p:cNvSpPr/>
            <p:nvPr/>
          </p:nvSpPr>
          <p:spPr>
            <a:xfrm>
              <a:off x="3358710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69448BB-5BE3-442D-84D8-16F5D66CCBEC}"/>
                </a:ext>
              </a:extLst>
            </p:cNvPr>
            <p:cNvSpPr/>
            <p:nvPr/>
          </p:nvSpPr>
          <p:spPr>
            <a:xfrm>
              <a:off x="3358710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1EEA648-ACAF-4477-A549-0E4E603E1075}"/>
                </a:ext>
              </a:extLst>
            </p:cNvPr>
            <p:cNvSpPr/>
            <p:nvPr/>
          </p:nvSpPr>
          <p:spPr>
            <a:xfrm>
              <a:off x="3358710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DEC35E4-CE42-4CAB-ACD5-D724A7717A2C}"/>
                </a:ext>
              </a:extLst>
            </p:cNvPr>
            <p:cNvSpPr/>
            <p:nvPr/>
          </p:nvSpPr>
          <p:spPr>
            <a:xfrm>
              <a:off x="335871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A41E0B-01B3-43FF-8FAC-239A45041C4C}"/>
              </a:ext>
            </a:extLst>
          </p:cNvPr>
          <p:cNvGrpSpPr/>
          <p:nvPr/>
        </p:nvGrpSpPr>
        <p:grpSpPr>
          <a:xfrm>
            <a:off x="3495675" y="3161177"/>
            <a:ext cx="2400300" cy="1714500"/>
            <a:chOff x="4660900" y="3071903"/>
            <a:chExt cx="3200400" cy="2286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8B50818-8356-46B3-AF94-69A5825E0AA9}"/>
                </a:ext>
              </a:extLst>
            </p:cNvPr>
            <p:cNvSpPr/>
            <p:nvPr/>
          </p:nvSpPr>
          <p:spPr>
            <a:xfrm>
              <a:off x="466090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B95AD1-D8FB-4B0B-B250-54353D1A20BD}"/>
                </a:ext>
              </a:extLst>
            </p:cNvPr>
            <p:cNvSpPr/>
            <p:nvPr/>
          </p:nvSpPr>
          <p:spPr>
            <a:xfrm>
              <a:off x="4660900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1FD41E-73A1-40AA-8652-E5326095E364}"/>
                </a:ext>
              </a:extLst>
            </p:cNvPr>
            <p:cNvSpPr/>
            <p:nvPr/>
          </p:nvSpPr>
          <p:spPr>
            <a:xfrm>
              <a:off x="4660900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3C740C-C4A8-4658-BA60-8B1ED1158818}"/>
                </a:ext>
              </a:extLst>
            </p:cNvPr>
            <p:cNvSpPr/>
            <p:nvPr/>
          </p:nvSpPr>
          <p:spPr>
            <a:xfrm>
              <a:off x="4660900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319583-06F6-4961-90A2-41E1F6C3353E}"/>
                </a:ext>
              </a:extLst>
            </p:cNvPr>
            <p:cNvSpPr/>
            <p:nvPr/>
          </p:nvSpPr>
          <p:spPr>
            <a:xfrm>
              <a:off x="466090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FC99C9-C69C-4B55-BB87-41C3681CF90F}"/>
                </a:ext>
              </a:extLst>
            </p:cNvPr>
            <p:cNvSpPr/>
            <p:nvPr/>
          </p:nvSpPr>
          <p:spPr>
            <a:xfrm>
              <a:off x="511810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DFC0BC-0892-44AB-94ED-87ED13E71955}"/>
                </a:ext>
              </a:extLst>
            </p:cNvPr>
            <p:cNvSpPr/>
            <p:nvPr/>
          </p:nvSpPr>
          <p:spPr>
            <a:xfrm>
              <a:off x="5118100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A1FACF-5EA8-4050-A4BE-E5AF549F0828}"/>
                </a:ext>
              </a:extLst>
            </p:cNvPr>
            <p:cNvSpPr/>
            <p:nvPr/>
          </p:nvSpPr>
          <p:spPr>
            <a:xfrm>
              <a:off x="5118100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FE37B77-18E2-4E60-897B-C96679249C23}"/>
                </a:ext>
              </a:extLst>
            </p:cNvPr>
            <p:cNvSpPr/>
            <p:nvPr/>
          </p:nvSpPr>
          <p:spPr>
            <a:xfrm>
              <a:off x="5118100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A81372-0897-4185-AD69-F019105E291D}"/>
                </a:ext>
              </a:extLst>
            </p:cNvPr>
            <p:cNvSpPr/>
            <p:nvPr/>
          </p:nvSpPr>
          <p:spPr>
            <a:xfrm>
              <a:off x="511810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21DDFEC-1477-4BF9-B255-D90FE64EFB23}"/>
                </a:ext>
              </a:extLst>
            </p:cNvPr>
            <p:cNvSpPr/>
            <p:nvPr/>
          </p:nvSpPr>
          <p:spPr>
            <a:xfrm>
              <a:off x="557530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5764B6-3026-4675-A0A0-BBB9287A4B30}"/>
                </a:ext>
              </a:extLst>
            </p:cNvPr>
            <p:cNvSpPr/>
            <p:nvPr/>
          </p:nvSpPr>
          <p:spPr>
            <a:xfrm>
              <a:off x="5575300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EE45D64-B561-4843-AA13-1F9A9310BBD0}"/>
                </a:ext>
              </a:extLst>
            </p:cNvPr>
            <p:cNvSpPr/>
            <p:nvPr/>
          </p:nvSpPr>
          <p:spPr>
            <a:xfrm>
              <a:off x="5575300" y="39863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E6FEC42-0A02-4D3D-9506-24CCDA2617D0}"/>
                </a:ext>
              </a:extLst>
            </p:cNvPr>
            <p:cNvSpPr/>
            <p:nvPr/>
          </p:nvSpPr>
          <p:spPr>
            <a:xfrm>
              <a:off x="5575300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636506B-DD22-4E17-A825-4E5E535578FB}"/>
                </a:ext>
              </a:extLst>
            </p:cNvPr>
            <p:cNvSpPr/>
            <p:nvPr/>
          </p:nvSpPr>
          <p:spPr>
            <a:xfrm>
              <a:off x="557530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BE1D8D2-1B1D-4CF5-8341-E0208AC6A922}"/>
                </a:ext>
              </a:extLst>
            </p:cNvPr>
            <p:cNvSpPr/>
            <p:nvPr/>
          </p:nvSpPr>
          <p:spPr>
            <a:xfrm>
              <a:off x="603250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440D89B-C0F1-4900-AA07-28CC1C37F153}"/>
                </a:ext>
              </a:extLst>
            </p:cNvPr>
            <p:cNvSpPr/>
            <p:nvPr/>
          </p:nvSpPr>
          <p:spPr>
            <a:xfrm>
              <a:off x="6032500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A33F26-7748-45B2-89C7-44E7019D7729}"/>
                </a:ext>
              </a:extLst>
            </p:cNvPr>
            <p:cNvSpPr/>
            <p:nvPr/>
          </p:nvSpPr>
          <p:spPr>
            <a:xfrm>
              <a:off x="6032500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A2D7AE8-92BD-469C-897A-F6F6C8557941}"/>
                </a:ext>
              </a:extLst>
            </p:cNvPr>
            <p:cNvSpPr/>
            <p:nvPr/>
          </p:nvSpPr>
          <p:spPr>
            <a:xfrm>
              <a:off x="6032500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BC2EB67-E7E5-4F9E-BB67-2EF3F09D9B59}"/>
                </a:ext>
              </a:extLst>
            </p:cNvPr>
            <p:cNvSpPr/>
            <p:nvPr/>
          </p:nvSpPr>
          <p:spPr>
            <a:xfrm>
              <a:off x="603250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FC09DF-1EA3-48AF-B78D-3F77CC3808B8}"/>
                </a:ext>
              </a:extLst>
            </p:cNvPr>
            <p:cNvSpPr/>
            <p:nvPr/>
          </p:nvSpPr>
          <p:spPr>
            <a:xfrm>
              <a:off x="648970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2125C5D-8D75-4802-8CA6-5B1B098C3B50}"/>
                </a:ext>
              </a:extLst>
            </p:cNvPr>
            <p:cNvSpPr/>
            <p:nvPr/>
          </p:nvSpPr>
          <p:spPr>
            <a:xfrm>
              <a:off x="6489700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137897-983C-46F4-A9E2-CD5E935C2421}"/>
                </a:ext>
              </a:extLst>
            </p:cNvPr>
            <p:cNvSpPr/>
            <p:nvPr/>
          </p:nvSpPr>
          <p:spPr>
            <a:xfrm>
              <a:off x="6489700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2C3985-8593-4424-8068-B520AB8BE131}"/>
                </a:ext>
              </a:extLst>
            </p:cNvPr>
            <p:cNvSpPr/>
            <p:nvPr/>
          </p:nvSpPr>
          <p:spPr>
            <a:xfrm>
              <a:off x="6489700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2B83865-43FA-4BDD-9AB8-4855AE91F3FA}"/>
                </a:ext>
              </a:extLst>
            </p:cNvPr>
            <p:cNvSpPr/>
            <p:nvPr/>
          </p:nvSpPr>
          <p:spPr>
            <a:xfrm>
              <a:off x="648970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FBC61C6-4AE9-42AE-B5A8-3D3390B084A8}"/>
                </a:ext>
              </a:extLst>
            </p:cNvPr>
            <p:cNvSpPr/>
            <p:nvPr/>
          </p:nvSpPr>
          <p:spPr>
            <a:xfrm>
              <a:off x="694690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E967EB3-BFC6-4667-A53C-E21112B1F64D}"/>
                </a:ext>
              </a:extLst>
            </p:cNvPr>
            <p:cNvSpPr/>
            <p:nvPr/>
          </p:nvSpPr>
          <p:spPr>
            <a:xfrm>
              <a:off x="6946900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800837-2C02-47C5-838B-AB7844FD2ACB}"/>
                </a:ext>
              </a:extLst>
            </p:cNvPr>
            <p:cNvSpPr/>
            <p:nvPr/>
          </p:nvSpPr>
          <p:spPr>
            <a:xfrm>
              <a:off x="6946900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3F809A6-CD8A-4617-98C9-9FDA1E493A69}"/>
                </a:ext>
              </a:extLst>
            </p:cNvPr>
            <p:cNvSpPr/>
            <p:nvPr/>
          </p:nvSpPr>
          <p:spPr>
            <a:xfrm>
              <a:off x="6946900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BA0CC7C-1FEF-4360-BA83-8276FE6F5784}"/>
                </a:ext>
              </a:extLst>
            </p:cNvPr>
            <p:cNvSpPr/>
            <p:nvPr/>
          </p:nvSpPr>
          <p:spPr>
            <a:xfrm>
              <a:off x="694690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B122338-A7F2-45BA-B274-B336C874BA8B}"/>
                </a:ext>
              </a:extLst>
            </p:cNvPr>
            <p:cNvSpPr/>
            <p:nvPr/>
          </p:nvSpPr>
          <p:spPr>
            <a:xfrm>
              <a:off x="7404100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16217E6-D2AC-44A4-A94B-48027F9CCA65}"/>
                </a:ext>
              </a:extLst>
            </p:cNvPr>
            <p:cNvSpPr/>
            <p:nvPr/>
          </p:nvSpPr>
          <p:spPr>
            <a:xfrm>
              <a:off x="7404100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90E7C8A-3E2C-4160-9F42-29A02D3B68B2}"/>
                </a:ext>
              </a:extLst>
            </p:cNvPr>
            <p:cNvSpPr/>
            <p:nvPr/>
          </p:nvSpPr>
          <p:spPr>
            <a:xfrm>
              <a:off x="7404100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DED8BA-ED23-43D5-8DC1-4C0337345F39}"/>
                </a:ext>
              </a:extLst>
            </p:cNvPr>
            <p:cNvSpPr/>
            <p:nvPr/>
          </p:nvSpPr>
          <p:spPr>
            <a:xfrm>
              <a:off x="7404100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2106518-9154-4959-8A4F-C64DE95D0865}"/>
                </a:ext>
              </a:extLst>
            </p:cNvPr>
            <p:cNvSpPr/>
            <p:nvPr/>
          </p:nvSpPr>
          <p:spPr>
            <a:xfrm>
              <a:off x="7404100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B68459-EA2A-4AFB-9026-793F82DDAEA0}"/>
              </a:ext>
            </a:extLst>
          </p:cNvPr>
          <p:cNvGrpSpPr/>
          <p:nvPr/>
        </p:nvGrpSpPr>
        <p:grpSpPr>
          <a:xfrm>
            <a:off x="6358269" y="3161177"/>
            <a:ext cx="2400300" cy="1714500"/>
            <a:chOff x="8477692" y="3071903"/>
            <a:chExt cx="3200400" cy="2286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B938A55-F3FF-4009-BBC9-CB0A32FEAC6B}"/>
                </a:ext>
              </a:extLst>
            </p:cNvPr>
            <p:cNvSpPr/>
            <p:nvPr/>
          </p:nvSpPr>
          <p:spPr>
            <a:xfrm>
              <a:off x="8477692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694ABDC-4030-4CCF-BFA8-0E3DA21896BF}"/>
                </a:ext>
              </a:extLst>
            </p:cNvPr>
            <p:cNvSpPr/>
            <p:nvPr/>
          </p:nvSpPr>
          <p:spPr>
            <a:xfrm>
              <a:off x="8477692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951B65-7FBA-4FDB-A0BC-E1422A0947D9}"/>
                </a:ext>
              </a:extLst>
            </p:cNvPr>
            <p:cNvSpPr/>
            <p:nvPr/>
          </p:nvSpPr>
          <p:spPr>
            <a:xfrm>
              <a:off x="8477692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495F302-9F07-485F-838E-13B6067280A3}"/>
                </a:ext>
              </a:extLst>
            </p:cNvPr>
            <p:cNvSpPr/>
            <p:nvPr/>
          </p:nvSpPr>
          <p:spPr>
            <a:xfrm>
              <a:off x="8477692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AC75075-FEFF-4456-8FEB-E1F45682DC97}"/>
                </a:ext>
              </a:extLst>
            </p:cNvPr>
            <p:cNvSpPr/>
            <p:nvPr/>
          </p:nvSpPr>
          <p:spPr>
            <a:xfrm>
              <a:off x="8477692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FE72898-F17C-433B-9E0C-148BA97B9825}"/>
                </a:ext>
              </a:extLst>
            </p:cNvPr>
            <p:cNvSpPr/>
            <p:nvPr/>
          </p:nvSpPr>
          <p:spPr>
            <a:xfrm>
              <a:off x="8934892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4758263-8613-4B34-9728-4E0DC9354798}"/>
                </a:ext>
              </a:extLst>
            </p:cNvPr>
            <p:cNvSpPr/>
            <p:nvPr/>
          </p:nvSpPr>
          <p:spPr>
            <a:xfrm>
              <a:off x="8934892" y="35291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AA37BD1-9133-4D21-A25F-CFBF2ECD024A}"/>
                </a:ext>
              </a:extLst>
            </p:cNvPr>
            <p:cNvSpPr/>
            <p:nvPr/>
          </p:nvSpPr>
          <p:spPr>
            <a:xfrm>
              <a:off x="8934892" y="39863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71D5CB-4BDF-4800-98D1-3774FB5CED20}"/>
                </a:ext>
              </a:extLst>
            </p:cNvPr>
            <p:cNvSpPr/>
            <p:nvPr/>
          </p:nvSpPr>
          <p:spPr>
            <a:xfrm>
              <a:off x="8934892" y="44435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381C999-5F68-4C8F-9E08-BC7E8EF9087A}"/>
                </a:ext>
              </a:extLst>
            </p:cNvPr>
            <p:cNvSpPr/>
            <p:nvPr/>
          </p:nvSpPr>
          <p:spPr>
            <a:xfrm>
              <a:off x="8934892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2E77FD1-C431-4301-9177-FFA8047527B0}"/>
                </a:ext>
              </a:extLst>
            </p:cNvPr>
            <p:cNvSpPr/>
            <p:nvPr/>
          </p:nvSpPr>
          <p:spPr>
            <a:xfrm>
              <a:off x="9392092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D63E6C9-6123-471F-BFD2-D2E9F94F8E5B}"/>
                </a:ext>
              </a:extLst>
            </p:cNvPr>
            <p:cNvSpPr/>
            <p:nvPr/>
          </p:nvSpPr>
          <p:spPr>
            <a:xfrm>
              <a:off x="9392092" y="35291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F2D8BBF-804B-4B2E-800F-CC57875F51D1}"/>
                </a:ext>
              </a:extLst>
            </p:cNvPr>
            <p:cNvSpPr/>
            <p:nvPr/>
          </p:nvSpPr>
          <p:spPr>
            <a:xfrm>
              <a:off x="9392092" y="39863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2314479-2527-4029-BA24-B5BFAC5121EF}"/>
                </a:ext>
              </a:extLst>
            </p:cNvPr>
            <p:cNvSpPr/>
            <p:nvPr/>
          </p:nvSpPr>
          <p:spPr>
            <a:xfrm>
              <a:off x="9392092" y="44435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A2511C0-F649-44FD-8BFA-5397CC5F848A}"/>
                </a:ext>
              </a:extLst>
            </p:cNvPr>
            <p:cNvSpPr/>
            <p:nvPr/>
          </p:nvSpPr>
          <p:spPr>
            <a:xfrm>
              <a:off x="9392092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C736AAC-71D0-4A0D-9C74-EB0F0C9815E5}"/>
                </a:ext>
              </a:extLst>
            </p:cNvPr>
            <p:cNvSpPr/>
            <p:nvPr/>
          </p:nvSpPr>
          <p:spPr>
            <a:xfrm>
              <a:off x="9849292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CB4E220-D5DC-4111-AE3C-41893BF6729C}"/>
                </a:ext>
              </a:extLst>
            </p:cNvPr>
            <p:cNvSpPr/>
            <p:nvPr/>
          </p:nvSpPr>
          <p:spPr>
            <a:xfrm>
              <a:off x="9849292" y="35291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EF54EBB-383F-4733-A068-8CB0DCE723A9}"/>
                </a:ext>
              </a:extLst>
            </p:cNvPr>
            <p:cNvSpPr/>
            <p:nvPr/>
          </p:nvSpPr>
          <p:spPr>
            <a:xfrm>
              <a:off x="9849292" y="39863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B4F1446-D53E-4FF0-B8DE-084ED0103E4D}"/>
                </a:ext>
              </a:extLst>
            </p:cNvPr>
            <p:cNvSpPr/>
            <p:nvPr/>
          </p:nvSpPr>
          <p:spPr>
            <a:xfrm>
              <a:off x="9849292" y="4443503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5D53C7-2881-4533-857F-57866927CA95}"/>
                </a:ext>
              </a:extLst>
            </p:cNvPr>
            <p:cNvSpPr/>
            <p:nvPr/>
          </p:nvSpPr>
          <p:spPr>
            <a:xfrm>
              <a:off x="9849292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C8ED102-523A-482E-80A8-341A9F9A2073}"/>
                </a:ext>
              </a:extLst>
            </p:cNvPr>
            <p:cNvSpPr/>
            <p:nvPr/>
          </p:nvSpPr>
          <p:spPr>
            <a:xfrm>
              <a:off x="10306492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9842B1B-EA21-4CB2-AFE9-458FAAAA5577}"/>
                </a:ext>
              </a:extLst>
            </p:cNvPr>
            <p:cNvSpPr/>
            <p:nvPr/>
          </p:nvSpPr>
          <p:spPr>
            <a:xfrm>
              <a:off x="10306492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4150FFD-D98A-4432-9A20-D1117F30E1D1}"/>
                </a:ext>
              </a:extLst>
            </p:cNvPr>
            <p:cNvSpPr/>
            <p:nvPr/>
          </p:nvSpPr>
          <p:spPr>
            <a:xfrm>
              <a:off x="10306492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F10F5D2-B16F-441D-8B9C-3C9977937C93}"/>
                </a:ext>
              </a:extLst>
            </p:cNvPr>
            <p:cNvSpPr/>
            <p:nvPr/>
          </p:nvSpPr>
          <p:spPr>
            <a:xfrm>
              <a:off x="10306492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E681EE6-3F6C-43BB-8777-991D88D3FDC8}"/>
                </a:ext>
              </a:extLst>
            </p:cNvPr>
            <p:cNvSpPr/>
            <p:nvPr/>
          </p:nvSpPr>
          <p:spPr>
            <a:xfrm>
              <a:off x="10306492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2C8CDBF-7698-4E18-B32E-18E29EC393A1}"/>
                </a:ext>
              </a:extLst>
            </p:cNvPr>
            <p:cNvSpPr/>
            <p:nvPr/>
          </p:nvSpPr>
          <p:spPr>
            <a:xfrm>
              <a:off x="10763692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B7876D-67CF-4C1C-B143-698AAEFB8604}"/>
                </a:ext>
              </a:extLst>
            </p:cNvPr>
            <p:cNvSpPr/>
            <p:nvPr/>
          </p:nvSpPr>
          <p:spPr>
            <a:xfrm>
              <a:off x="10763692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9F36847-88B6-4AC3-8DC6-6F1CAA702286}"/>
                </a:ext>
              </a:extLst>
            </p:cNvPr>
            <p:cNvSpPr/>
            <p:nvPr/>
          </p:nvSpPr>
          <p:spPr>
            <a:xfrm>
              <a:off x="10763692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A81BFD5-FE1D-42F6-AD22-BB20AF5C38E5}"/>
                </a:ext>
              </a:extLst>
            </p:cNvPr>
            <p:cNvSpPr/>
            <p:nvPr/>
          </p:nvSpPr>
          <p:spPr>
            <a:xfrm>
              <a:off x="10763692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32BCE4-03C2-4D9C-83E7-A0B1E0E1D0DA}"/>
                </a:ext>
              </a:extLst>
            </p:cNvPr>
            <p:cNvSpPr/>
            <p:nvPr/>
          </p:nvSpPr>
          <p:spPr>
            <a:xfrm>
              <a:off x="10763692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ABCA72D-1A08-436F-A5D0-5913FCB83B1C}"/>
                </a:ext>
              </a:extLst>
            </p:cNvPr>
            <p:cNvSpPr/>
            <p:nvPr/>
          </p:nvSpPr>
          <p:spPr>
            <a:xfrm>
              <a:off x="11220892" y="30719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739828F-EB64-48BC-AC73-12B8806C92C6}"/>
                </a:ext>
              </a:extLst>
            </p:cNvPr>
            <p:cNvSpPr/>
            <p:nvPr/>
          </p:nvSpPr>
          <p:spPr>
            <a:xfrm>
              <a:off x="11220892" y="35291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D0B749F-0F74-48A2-AD3A-C6525B5FC896}"/>
                </a:ext>
              </a:extLst>
            </p:cNvPr>
            <p:cNvSpPr/>
            <p:nvPr/>
          </p:nvSpPr>
          <p:spPr>
            <a:xfrm>
              <a:off x="11220892" y="39863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DC86086-8D4D-4201-8134-BEF95847F2D1}"/>
                </a:ext>
              </a:extLst>
            </p:cNvPr>
            <p:cNvSpPr/>
            <p:nvPr/>
          </p:nvSpPr>
          <p:spPr>
            <a:xfrm>
              <a:off x="11220892" y="44435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3287B52-A101-471D-B876-750730406794}"/>
                </a:ext>
              </a:extLst>
            </p:cNvPr>
            <p:cNvSpPr/>
            <p:nvPr/>
          </p:nvSpPr>
          <p:spPr>
            <a:xfrm>
              <a:off x="11220892" y="4900703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8" name="Arrow: Chevron 117">
            <a:extLst>
              <a:ext uri="{FF2B5EF4-FFF2-40B4-BE49-F238E27FC236}">
                <a16:creationId xmlns:a16="http://schemas.microsoft.com/office/drawing/2014/main" id="{032B412D-EAC7-4B1C-8D64-449B70E0592B}"/>
              </a:ext>
            </a:extLst>
          </p:cNvPr>
          <p:cNvSpPr/>
          <p:nvPr/>
        </p:nvSpPr>
        <p:spPr>
          <a:xfrm>
            <a:off x="5038725" y="2578417"/>
            <a:ext cx="2295460" cy="443081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Dilation</a:t>
            </a:r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DA8CFBB0-CDFD-274C-BBF1-D2231A8204A8}"/>
              </a:ext>
            </a:extLst>
          </p:cNvPr>
          <p:cNvSpPr txBox="1">
            <a:spLocks/>
          </p:cNvSpPr>
          <p:nvPr/>
        </p:nvSpPr>
        <p:spPr>
          <a:xfrm>
            <a:off x="5248767" y="5218577"/>
            <a:ext cx="2487373" cy="437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“Opening”</a:t>
            </a:r>
          </a:p>
        </p:txBody>
      </p:sp>
    </p:spTree>
    <p:extLst>
      <p:ext uri="{BB962C8B-B14F-4D97-AF65-F5344CB8AC3E}">
        <p14:creationId xmlns:p14="http://schemas.microsoft.com/office/powerpoint/2010/main" val="367821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118" grpId="0" animBg="1"/>
      <p:bldP spid="11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masks: Erosion &amp; Dilation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07728"/>
            <a:ext cx="8686800" cy="971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Morphological filters can be combined in many ways:</a:t>
            </a:r>
          </a:p>
          <a:p>
            <a:r>
              <a:rPr lang="en-US" sz="1800" dirty="0"/>
              <a:t>Erosion: Set all pixels to black which have at least one black neighbor.</a:t>
            </a:r>
          </a:p>
          <a:p>
            <a:endParaRPr lang="en-GB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52" y="2195742"/>
            <a:ext cx="748424" cy="763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08" y="2198817"/>
            <a:ext cx="748424" cy="7630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143" y="2195742"/>
            <a:ext cx="748424" cy="763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889" y="2195742"/>
            <a:ext cx="748424" cy="763099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6" idx="3"/>
            <a:endCxn id="12" idx="1"/>
          </p:cNvCxnSpPr>
          <p:nvPr/>
        </p:nvCxnSpPr>
        <p:spPr>
          <a:xfrm>
            <a:off x="1733276" y="2577292"/>
            <a:ext cx="1549833" cy="3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7635" y="2560578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Erosion</a:t>
            </a:r>
          </a:p>
        </p:txBody>
      </p:sp>
      <p:cxnSp>
        <p:nvCxnSpPr>
          <p:cNvPr id="17" name="Straight Arrow Connector 16"/>
          <p:cNvCxnSpPr>
            <a:stCxn id="12" idx="3"/>
            <a:endCxn id="13" idx="1"/>
          </p:cNvCxnSpPr>
          <p:nvPr/>
        </p:nvCxnSpPr>
        <p:spPr>
          <a:xfrm flipV="1">
            <a:off x="4031532" y="2577292"/>
            <a:ext cx="1361610" cy="3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13835" y="2574721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Erosion</a:t>
            </a:r>
          </a:p>
        </p:txBody>
      </p:sp>
      <p:cxnSp>
        <p:nvCxnSpPr>
          <p:cNvPr id="19" name="Straight Arrow Connector 18"/>
          <p:cNvCxnSpPr>
            <a:stCxn id="13" idx="3"/>
            <a:endCxn id="14" idx="1"/>
          </p:cNvCxnSpPr>
          <p:nvPr/>
        </p:nvCxnSpPr>
        <p:spPr>
          <a:xfrm>
            <a:off x="6141567" y="2577291"/>
            <a:ext cx="1323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01004" y="2560578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Erosion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49215" y="4772531"/>
            <a:ext cx="5592351" cy="1173635"/>
            <a:chOff x="549215" y="3421298"/>
            <a:chExt cx="5592351" cy="117363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3142" y="3799772"/>
              <a:ext cx="748424" cy="7630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3108" y="3802847"/>
              <a:ext cx="748424" cy="76309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851" y="3799772"/>
              <a:ext cx="748424" cy="76309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134731" y="4210536"/>
              <a:ext cx="912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7375E"/>
                  </a:solidFill>
                </a:rPr>
                <a:t>Dilation</a:t>
              </a:r>
            </a:p>
          </p:txBody>
        </p:sp>
        <p:cxnSp>
          <p:nvCxnSpPr>
            <p:cNvPr id="26" name="Straight Arrow Connector 25"/>
            <p:cNvCxnSpPr>
              <a:stCxn id="24" idx="3"/>
              <a:endCxn id="23" idx="1"/>
            </p:cNvCxnSpPr>
            <p:nvPr/>
          </p:nvCxnSpPr>
          <p:spPr>
            <a:xfrm>
              <a:off x="1733275" y="4181322"/>
              <a:ext cx="1549833" cy="3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  <a:endCxn id="22" idx="1"/>
            </p:cNvCxnSpPr>
            <p:nvPr/>
          </p:nvCxnSpPr>
          <p:spPr>
            <a:xfrm flipV="1">
              <a:off x="4031532" y="4181322"/>
              <a:ext cx="1361610" cy="3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267315" y="4225601"/>
              <a:ext cx="881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7375E"/>
                  </a:solidFill>
                </a:rPr>
                <a:t>Erosion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549215" y="3421298"/>
              <a:ext cx="5211411" cy="3815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Closing: Dilation + Erosion </a:t>
              </a:r>
            </a:p>
            <a:p>
              <a:endParaRPr lang="en-US" sz="18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21853" y="3286412"/>
            <a:ext cx="8667910" cy="1181651"/>
            <a:chOff x="521852" y="2166405"/>
            <a:chExt cx="8667910" cy="118165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3108" y="2580344"/>
              <a:ext cx="748424" cy="76309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851" y="2577269"/>
              <a:ext cx="748424" cy="76309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3142" y="2577269"/>
              <a:ext cx="748424" cy="763099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088232" y="2976816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7375E"/>
                  </a:solidFill>
                </a:rPr>
                <a:t>Dilation</a:t>
              </a:r>
            </a:p>
          </p:txBody>
        </p:sp>
        <p:cxnSp>
          <p:nvCxnSpPr>
            <p:cNvPr id="35" name="Straight Arrow Connector 34"/>
            <p:cNvCxnSpPr>
              <a:stCxn id="32" idx="3"/>
              <a:endCxn id="31" idx="1"/>
            </p:cNvCxnSpPr>
            <p:nvPr/>
          </p:nvCxnSpPr>
          <p:spPr>
            <a:xfrm>
              <a:off x="1733275" y="2958819"/>
              <a:ext cx="1549833" cy="3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3"/>
              <a:endCxn id="33" idx="1"/>
            </p:cNvCxnSpPr>
            <p:nvPr/>
          </p:nvCxnSpPr>
          <p:spPr>
            <a:xfrm flipV="1">
              <a:off x="4031532" y="2958819"/>
              <a:ext cx="1361610" cy="3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3" idx="3"/>
              <a:endCxn id="41" idx="1"/>
            </p:cNvCxnSpPr>
            <p:nvPr/>
          </p:nvCxnSpPr>
          <p:spPr>
            <a:xfrm>
              <a:off x="6141566" y="2958819"/>
              <a:ext cx="132332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312805" y="2978724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7375E"/>
                  </a:solidFill>
                </a:rPr>
                <a:t>Dilation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73359" y="2972087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7375E"/>
                  </a:solidFill>
                </a:rPr>
                <a:t>Dilation</a:t>
              </a:r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521852" y="2166405"/>
              <a:ext cx="8667910" cy="5033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ym typeface="Helvetica Neue"/>
                </a:rPr>
                <a:t>Dilation: Set all pixels to white which have at least one white neighbor.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4889" y="2577269"/>
              <a:ext cx="748424" cy="763099"/>
            </a:xfrm>
            <a:prstGeom prst="rect">
              <a:avLst/>
            </a:prstGeom>
          </p:spPr>
        </p:pic>
      </p:grpSp>
      <p:sp>
        <p:nvSpPr>
          <p:cNvPr id="55" name="Content Placeholder 2"/>
          <p:cNvSpPr txBox="1">
            <a:spLocks/>
          </p:cNvSpPr>
          <p:nvPr/>
        </p:nvSpPr>
        <p:spPr>
          <a:xfrm>
            <a:off x="579598" y="6155005"/>
            <a:ext cx="3733208" cy="337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Opening: Erosion + Dilation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121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D90F-903B-4DE8-BE8C-A72E8FE6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(1/2): Morphological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42DFA-E243-4645-8B3F-A8D0BC786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1543050"/>
            <a:ext cx="8293190" cy="34913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Assuming white pixels have value 1 and black pixels have value 0.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which filter is the Erosion filter in this context identical?</a:t>
            </a:r>
          </a:p>
          <a:p>
            <a:r>
              <a:rPr lang="en-US" dirty="0"/>
              <a:t>Tip: Check what the influence of the neighborhood (green) on a single pixel (red) is when updating it.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50D4C0-09E7-49A8-93C1-8DF12372C72C}"/>
              </a:ext>
            </a:extLst>
          </p:cNvPr>
          <p:cNvSpPr/>
          <p:nvPr/>
        </p:nvSpPr>
        <p:spPr>
          <a:xfrm>
            <a:off x="509258" y="20170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080B97-0E17-4AD1-AE73-F1BEB50072AD}"/>
              </a:ext>
            </a:extLst>
          </p:cNvPr>
          <p:cNvSpPr/>
          <p:nvPr/>
        </p:nvSpPr>
        <p:spPr>
          <a:xfrm>
            <a:off x="509258" y="23599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CB7B74-E874-44D1-9816-50F38A9FF77B}"/>
              </a:ext>
            </a:extLst>
          </p:cNvPr>
          <p:cNvSpPr/>
          <p:nvPr/>
        </p:nvSpPr>
        <p:spPr>
          <a:xfrm>
            <a:off x="509258" y="27028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0426B-8ECE-4EA1-95E9-C39F96A42FDA}"/>
              </a:ext>
            </a:extLst>
          </p:cNvPr>
          <p:cNvSpPr/>
          <p:nvPr/>
        </p:nvSpPr>
        <p:spPr>
          <a:xfrm>
            <a:off x="509258" y="30457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F1C553-1C25-44A1-BE89-785E23755DE7}"/>
              </a:ext>
            </a:extLst>
          </p:cNvPr>
          <p:cNvSpPr/>
          <p:nvPr/>
        </p:nvSpPr>
        <p:spPr>
          <a:xfrm>
            <a:off x="509258" y="33886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2CDCCE-8976-4719-9922-784C392F9FDF}"/>
              </a:ext>
            </a:extLst>
          </p:cNvPr>
          <p:cNvSpPr/>
          <p:nvPr/>
        </p:nvSpPr>
        <p:spPr>
          <a:xfrm>
            <a:off x="852158" y="20170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8BE0B-F69E-428A-B199-3671F6E03877}"/>
              </a:ext>
            </a:extLst>
          </p:cNvPr>
          <p:cNvSpPr/>
          <p:nvPr/>
        </p:nvSpPr>
        <p:spPr>
          <a:xfrm>
            <a:off x="852158" y="2359999"/>
            <a:ext cx="3429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2DA61-4A78-430C-906C-57756D4D4F44}"/>
              </a:ext>
            </a:extLst>
          </p:cNvPr>
          <p:cNvSpPr/>
          <p:nvPr/>
        </p:nvSpPr>
        <p:spPr>
          <a:xfrm>
            <a:off x="852158" y="2702899"/>
            <a:ext cx="3429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B4008-84D4-4152-988E-2EAC5E793872}"/>
              </a:ext>
            </a:extLst>
          </p:cNvPr>
          <p:cNvSpPr/>
          <p:nvPr/>
        </p:nvSpPr>
        <p:spPr>
          <a:xfrm>
            <a:off x="852158" y="3045799"/>
            <a:ext cx="3429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E023FA-CDF6-43D1-98D6-0849615C6DC2}"/>
              </a:ext>
            </a:extLst>
          </p:cNvPr>
          <p:cNvSpPr/>
          <p:nvPr/>
        </p:nvSpPr>
        <p:spPr>
          <a:xfrm>
            <a:off x="852158" y="33886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F62CE5-5AA2-4215-9384-385E12BC7388}"/>
              </a:ext>
            </a:extLst>
          </p:cNvPr>
          <p:cNvSpPr/>
          <p:nvPr/>
        </p:nvSpPr>
        <p:spPr>
          <a:xfrm>
            <a:off x="1195058" y="20170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E2477F-C731-4617-9DFD-1C5801A68EF5}"/>
              </a:ext>
            </a:extLst>
          </p:cNvPr>
          <p:cNvSpPr/>
          <p:nvPr/>
        </p:nvSpPr>
        <p:spPr>
          <a:xfrm>
            <a:off x="1195058" y="2359999"/>
            <a:ext cx="3429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8EE75A-7B6E-4764-AFDC-8E396718568C}"/>
              </a:ext>
            </a:extLst>
          </p:cNvPr>
          <p:cNvSpPr/>
          <p:nvPr/>
        </p:nvSpPr>
        <p:spPr>
          <a:xfrm>
            <a:off x="1195058" y="2702899"/>
            <a:ext cx="3429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9A21F3-E464-45E5-8E63-A7E9E36A9074}"/>
              </a:ext>
            </a:extLst>
          </p:cNvPr>
          <p:cNvSpPr/>
          <p:nvPr/>
        </p:nvSpPr>
        <p:spPr>
          <a:xfrm>
            <a:off x="1195058" y="3045799"/>
            <a:ext cx="3429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1FF190-9ECA-4DFA-80C0-77D069CBF8F9}"/>
              </a:ext>
            </a:extLst>
          </p:cNvPr>
          <p:cNvSpPr/>
          <p:nvPr/>
        </p:nvSpPr>
        <p:spPr>
          <a:xfrm>
            <a:off x="1195058" y="33886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F43A87-59EB-4B16-951E-C4490D80C5F1}"/>
              </a:ext>
            </a:extLst>
          </p:cNvPr>
          <p:cNvSpPr/>
          <p:nvPr/>
        </p:nvSpPr>
        <p:spPr>
          <a:xfrm>
            <a:off x="1537958" y="20170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BB8E93-09D7-4251-B37B-93C5F9E1DCBE}"/>
              </a:ext>
            </a:extLst>
          </p:cNvPr>
          <p:cNvSpPr/>
          <p:nvPr/>
        </p:nvSpPr>
        <p:spPr>
          <a:xfrm>
            <a:off x="1537958" y="2359999"/>
            <a:ext cx="3429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5F95D5-6A66-4E98-A5D5-5B38A07D42FD}"/>
              </a:ext>
            </a:extLst>
          </p:cNvPr>
          <p:cNvSpPr/>
          <p:nvPr/>
        </p:nvSpPr>
        <p:spPr>
          <a:xfrm>
            <a:off x="1537958" y="2702899"/>
            <a:ext cx="3429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F37648-D67B-452F-8749-6E3AC23D81E5}"/>
              </a:ext>
            </a:extLst>
          </p:cNvPr>
          <p:cNvSpPr/>
          <p:nvPr/>
        </p:nvSpPr>
        <p:spPr>
          <a:xfrm>
            <a:off x="1537958" y="3045799"/>
            <a:ext cx="3429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D0FD69-F7A7-4653-89A3-0F276971F58A}"/>
              </a:ext>
            </a:extLst>
          </p:cNvPr>
          <p:cNvSpPr/>
          <p:nvPr/>
        </p:nvSpPr>
        <p:spPr>
          <a:xfrm>
            <a:off x="1537958" y="33886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7226E5-DE0E-4300-9007-BDA9D9021FD3}"/>
              </a:ext>
            </a:extLst>
          </p:cNvPr>
          <p:cNvSpPr/>
          <p:nvPr/>
        </p:nvSpPr>
        <p:spPr>
          <a:xfrm>
            <a:off x="1880858" y="20170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EAC9DC-EDA7-4C05-AEFB-D8155C369B98}"/>
              </a:ext>
            </a:extLst>
          </p:cNvPr>
          <p:cNvSpPr/>
          <p:nvPr/>
        </p:nvSpPr>
        <p:spPr>
          <a:xfrm>
            <a:off x="1880858" y="23599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066B76-3857-478F-BE4C-B21030BED9AF}"/>
              </a:ext>
            </a:extLst>
          </p:cNvPr>
          <p:cNvSpPr/>
          <p:nvPr/>
        </p:nvSpPr>
        <p:spPr>
          <a:xfrm>
            <a:off x="1880858" y="27028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00F351-FC6F-4A1A-BF4E-535D4491911C}"/>
              </a:ext>
            </a:extLst>
          </p:cNvPr>
          <p:cNvSpPr/>
          <p:nvPr/>
        </p:nvSpPr>
        <p:spPr>
          <a:xfrm>
            <a:off x="1880858" y="30457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2700C1-6490-445B-A94A-9472968EA168}"/>
              </a:ext>
            </a:extLst>
          </p:cNvPr>
          <p:cNvSpPr/>
          <p:nvPr/>
        </p:nvSpPr>
        <p:spPr>
          <a:xfrm>
            <a:off x="1880858" y="33886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27FF44-7FFD-4BE6-920F-2528C5367762}"/>
              </a:ext>
            </a:extLst>
          </p:cNvPr>
          <p:cNvSpPr/>
          <p:nvPr/>
        </p:nvSpPr>
        <p:spPr>
          <a:xfrm>
            <a:off x="5785730" y="20170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E8DDF2-2068-44BD-987D-C7953C98F45D}"/>
              </a:ext>
            </a:extLst>
          </p:cNvPr>
          <p:cNvSpPr/>
          <p:nvPr/>
        </p:nvSpPr>
        <p:spPr>
          <a:xfrm>
            <a:off x="5785730" y="23599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2EE741-513F-474E-8643-D53531A30FEC}"/>
              </a:ext>
            </a:extLst>
          </p:cNvPr>
          <p:cNvSpPr/>
          <p:nvPr/>
        </p:nvSpPr>
        <p:spPr>
          <a:xfrm>
            <a:off x="5785730" y="27028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F91E70-88FD-415E-AD89-6B8CC34BEB10}"/>
              </a:ext>
            </a:extLst>
          </p:cNvPr>
          <p:cNvSpPr/>
          <p:nvPr/>
        </p:nvSpPr>
        <p:spPr>
          <a:xfrm>
            <a:off x="5785730" y="30457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304064-1BF8-40AE-A8BD-FC0E0F96A581}"/>
              </a:ext>
            </a:extLst>
          </p:cNvPr>
          <p:cNvSpPr/>
          <p:nvPr/>
        </p:nvSpPr>
        <p:spPr>
          <a:xfrm>
            <a:off x="5785730" y="33886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CD59C-81F2-4E0E-99BA-6CC47231A86E}"/>
              </a:ext>
            </a:extLst>
          </p:cNvPr>
          <p:cNvSpPr/>
          <p:nvPr/>
        </p:nvSpPr>
        <p:spPr>
          <a:xfrm>
            <a:off x="6128630" y="20170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2A0C86-C057-4E25-B139-2A22F85C4ED9}"/>
              </a:ext>
            </a:extLst>
          </p:cNvPr>
          <p:cNvSpPr/>
          <p:nvPr/>
        </p:nvSpPr>
        <p:spPr>
          <a:xfrm>
            <a:off x="6128630" y="23599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E9C46E-2A35-4BF1-8C63-17DC708D2E4C}"/>
              </a:ext>
            </a:extLst>
          </p:cNvPr>
          <p:cNvSpPr/>
          <p:nvPr/>
        </p:nvSpPr>
        <p:spPr>
          <a:xfrm>
            <a:off x="6128630" y="27028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F409E4-6A00-4B4F-9BD2-14D8D755D8E4}"/>
              </a:ext>
            </a:extLst>
          </p:cNvPr>
          <p:cNvSpPr/>
          <p:nvPr/>
        </p:nvSpPr>
        <p:spPr>
          <a:xfrm>
            <a:off x="6128630" y="30457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9F6C24-CCBE-4221-B4EA-D551273E9EC1}"/>
              </a:ext>
            </a:extLst>
          </p:cNvPr>
          <p:cNvSpPr/>
          <p:nvPr/>
        </p:nvSpPr>
        <p:spPr>
          <a:xfrm>
            <a:off x="6128630" y="33886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259A00-DEEC-4AC0-9933-8EA860892911}"/>
              </a:ext>
            </a:extLst>
          </p:cNvPr>
          <p:cNvSpPr/>
          <p:nvPr/>
        </p:nvSpPr>
        <p:spPr>
          <a:xfrm>
            <a:off x="6471530" y="20170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9BF2F7-72F5-490E-B91C-15F3DEB519FE}"/>
              </a:ext>
            </a:extLst>
          </p:cNvPr>
          <p:cNvSpPr/>
          <p:nvPr/>
        </p:nvSpPr>
        <p:spPr>
          <a:xfrm>
            <a:off x="6471530" y="23599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C427B7-0407-4C22-9715-677624A67ED1}"/>
              </a:ext>
            </a:extLst>
          </p:cNvPr>
          <p:cNvSpPr/>
          <p:nvPr/>
        </p:nvSpPr>
        <p:spPr>
          <a:xfrm>
            <a:off x="6471530" y="2702899"/>
            <a:ext cx="3429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44DFBA-93EC-4939-ABBF-5AB93AABAFB4}"/>
              </a:ext>
            </a:extLst>
          </p:cNvPr>
          <p:cNvSpPr/>
          <p:nvPr/>
        </p:nvSpPr>
        <p:spPr>
          <a:xfrm>
            <a:off x="6471530" y="30457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A6A402-8C0F-45F0-B7F6-55A72E766E10}"/>
              </a:ext>
            </a:extLst>
          </p:cNvPr>
          <p:cNvSpPr/>
          <p:nvPr/>
        </p:nvSpPr>
        <p:spPr>
          <a:xfrm>
            <a:off x="6471530" y="33886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0666ED-78B3-40E8-8F43-4CB8D8AE2F47}"/>
              </a:ext>
            </a:extLst>
          </p:cNvPr>
          <p:cNvSpPr/>
          <p:nvPr/>
        </p:nvSpPr>
        <p:spPr>
          <a:xfrm>
            <a:off x="6814430" y="20170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0341C2-9540-467F-ACE4-7BC31D6CF909}"/>
              </a:ext>
            </a:extLst>
          </p:cNvPr>
          <p:cNvSpPr/>
          <p:nvPr/>
        </p:nvSpPr>
        <p:spPr>
          <a:xfrm>
            <a:off x="6814430" y="23599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E76CF2-C662-468F-AF35-F8FD61F18AD8}"/>
              </a:ext>
            </a:extLst>
          </p:cNvPr>
          <p:cNvSpPr/>
          <p:nvPr/>
        </p:nvSpPr>
        <p:spPr>
          <a:xfrm>
            <a:off x="6814430" y="27028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23C67F-461F-4258-AE37-D4E5B5FE4EF5}"/>
              </a:ext>
            </a:extLst>
          </p:cNvPr>
          <p:cNvSpPr/>
          <p:nvPr/>
        </p:nvSpPr>
        <p:spPr>
          <a:xfrm>
            <a:off x="6814430" y="30457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FAA663-00BD-4E77-8A73-C8CDE6628570}"/>
              </a:ext>
            </a:extLst>
          </p:cNvPr>
          <p:cNvSpPr/>
          <p:nvPr/>
        </p:nvSpPr>
        <p:spPr>
          <a:xfrm>
            <a:off x="6814430" y="33886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0341970-68BF-42C5-AEEE-8386E5EDEE4B}"/>
              </a:ext>
            </a:extLst>
          </p:cNvPr>
          <p:cNvSpPr/>
          <p:nvPr/>
        </p:nvSpPr>
        <p:spPr>
          <a:xfrm>
            <a:off x="7157330" y="20170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B1B37F-E308-43E7-AFC1-F92D871A7C71}"/>
              </a:ext>
            </a:extLst>
          </p:cNvPr>
          <p:cNvSpPr/>
          <p:nvPr/>
        </p:nvSpPr>
        <p:spPr>
          <a:xfrm>
            <a:off x="7157330" y="23599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3C3A10-920D-4931-BE1E-4E2162FF1911}"/>
              </a:ext>
            </a:extLst>
          </p:cNvPr>
          <p:cNvSpPr/>
          <p:nvPr/>
        </p:nvSpPr>
        <p:spPr>
          <a:xfrm>
            <a:off x="7157330" y="27028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CBA08B-846C-4CC2-AC3B-740809330943}"/>
              </a:ext>
            </a:extLst>
          </p:cNvPr>
          <p:cNvSpPr/>
          <p:nvPr/>
        </p:nvSpPr>
        <p:spPr>
          <a:xfrm>
            <a:off x="7157330" y="30457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DF4399-F4DD-4B8A-8A0B-7B367C270BEC}"/>
              </a:ext>
            </a:extLst>
          </p:cNvPr>
          <p:cNvSpPr/>
          <p:nvPr/>
        </p:nvSpPr>
        <p:spPr>
          <a:xfrm>
            <a:off x="7157330" y="3388699"/>
            <a:ext cx="3429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74165E86-6C8D-4E91-8CC1-E04985AE4548}"/>
              </a:ext>
            </a:extLst>
          </p:cNvPr>
          <p:cNvSpPr/>
          <p:nvPr/>
        </p:nvSpPr>
        <p:spPr>
          <a:xfrm>
            <a:off x="2962260" y="2652808"/>
            <a:ext cx="2295460" cy="443081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Erosion</a:t>
            </a:r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D05BEC73-E698-4134-8253-1284A1B557BB}"/>
              </a:ext>
            </a:extLst>
          </p:cNvPr>
          <p:cNvSpPr/>
          <p:nvPr/>
        </p:nvSpPr>
        <p:spPr>
          <a:xfrm>
            <a:off x="359875" y="5034429"/>
            <a:ext cx="2362955" cy="984565"/>
          </a:xfrm>
          <a:prstGeom prst="wedgeRect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Mean</a:t>
            </a:r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1EBC48D2-F822-4D72-BE3E-D61099625460}"/>
              </a:ext>
            </a:extLst>
          </p:cNvPr>
          <p:cNvSpPr/>
          <p:nvPr/>
        </p:nvSpPr>
        <p:spPr>
          <a:xfrm>
            <a:off x="2962260" y="5034429"/>
            <a:ext cx="2362955" cy="984565"/>
          </a:xfrm>
          <a:prstGeom prst="wedgeRect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Minimum</a:t>
            </a: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017C6A3B-CAEA-4922-87E0-0F839560DDCD}"/>
              </a:ext>
            </a:extLst>
          </p:cNvPr>
          <p:cNvSpPr/>
          <p:nvPr/>
        </p:nvSpPr>
        <p:spPr>
          <a:xfrm>
            <a:off x="5564644" y="5034429"/>
            <a:ext cx="2362955" cy="984565"/>
          </a:xfrm>
          <a:prstGeom prst="wedgeRect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Maximum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FB84C2-487F-5F4F-9BA3-756A55E80D52}"/>
              </a:ext>
            </a:extLst>
          </p:cNvPr>
          <p:cNvSpPr/>
          <p:nvPr/>
        </p:nvSpPr>
        <p:spPr>
          <a:xfrm>
            <a:off x="852158" y="2359999"/>
            <a:ext cx="342900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DDEA7A-F037-1E44-B2CE-A584844FE18D}"/>
              </a:ext>
            </a:extLst>
          </p:cNvPr>
          <p:cNvSpPr/>
          <p:nvPr/>
        </p:nvSpPr>
        <p:spPr>
          <a:xfrm>
            <a:off x="6121840" y="2355566"/>
            <a:ext cx="342900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7D25A4E-C569-3E46-A98B-C0C8494D4D1F}"/>
              </a:ext>
            </a:extLst>
          </p:cNvPr>
          <p:cNvSpPr/>
          <p:nvPr/>
        </p:nvSpPr>
        <p:spPr>
          <a:xfrm>
            <a:off x="529628" y="2024687"/>
            <a:ext cx="1015120" cy="10151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58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(2/2): Opening / Closing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845505"/>
            <a:ext cx="8229600" cy="493229"/>
          </a:xfrm>
        </p:spPr>
        <p:txBody>
          <a:bodyPr/>
          <a:lstStyle/>
          <a:p>
            <a:pPr marL="76198" indent="0" algn="ctr">
              <a:buNone/>
            </a:pPr>
            <a:r>
              <a:rPr lang="en-US" dirty="0"/>
              <a:t>How is the combination of dilation + erosion called again?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457201" y="5629129"/>
            <a:ext cx="627716" cy="269228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GB" smtClean="0"/>
              <a:pPr/>
              <a:t>69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32" y="2167330"/>
            <a:ext cx="1004433" cy="1024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115" y="2167330"/>
            <a:ext cx="1004433" cy="1024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600" y="2167330"/>
            <a:ext cx="1004433" cy="102412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4905549" y="2679394"/>
            <a:ext cx="25760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1573265" y="2679394"/>
            <a:ext cx="23278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2162" y="2781538"/>
            <a:ext cx="755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Dilation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71745" y="2781538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Erosion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24507" y="4549677"/>
            <a:ext cx="2491706" cy="7848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60229" y="4549677"/>
            <a:ext cx="2491706" cy="78489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Closing</a:t>
            </a:r>
          </a:p>
        </p:txBody>
      </p:sp>
    </p:spTree>
    <p:extLst>
      <p:ext uri="{BB962C8B-B14F-4D97-AF65-F5344CB8AC3E}">
        <p14:creationId xmlns:p14="http://schemas.microsoft.com/office/powerpoint/2010/main" val="210528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63AF-E9E2-A143-B4F6-7A2AEBD8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B8FF1-EDC7-794B-B17A-A1BC0DCD0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an image with an overlay in red and a Roi selection in yellow.</a:t>
            </a:r>
          </a:p>
          <a:p>
            <a:r>
              <a:rPr lang="en-US" dirty="0"/>
              <a:t>When you press the key M (measure), which region will be measured?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E76DB-64DA-F540-A612-30E6E548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72" y="2326640"/>
            <a:ext cx="3461407" cy="264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C6067-925C-784F-A31B-2AF560A5D0C4}"/>
              </a:ext>
            </a:extLst>
          </p:cNvPr>
          <p:cNvSpPr txBox="1"/>
          <p:nvPr/>
        </p:nvSpPr>
        <p:spPr>
          <a:xfrm>
            <a:off x="684456" y="5136768"/>
            <a:ext cx="1847381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/>
              <a:t>Overlay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6D4D-E9D5-A146-99FC-D11C583A3733}"/>
              </a:ext>
            </a:extLst>
          </p:cNvPr>
          <p:cNvSpPr txBox="1"/>
          <p:nvPr/>
        </p:nvSpPr>
        <p:spPr>
          <a:xfrm>
            <a:off x="3486763" y="5131194"/>
            <a:ext cx="1847381" cy="648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/>
              <a:t>Full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569BB-8EDC-F743-BF62-1BF7BD272728}"/>
              </a:ext>
            </a:extLst>
          </p:cNvPr>
          <p:cNvSpPr txBox="1"/>
          <p:nvPr/>
        </p:nvSpPr>
        <p:spPr>
          <a:xfrm>
            <a:off x="6289070" y="5131194"/>
            <a:ext cx="1847381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/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8550519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D313-8C69-F847-B346-D7797D37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morphological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36FD-2B55-1B4E-B169-AC584F303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7"/>
            <a:ext cx="3555750" cy="5297582"/>
          </a:xfrm>
        </p:spPr>
        <p:txBody>
          <a:bodyPr>
            <a:normAutofit/>
          </a:bodyPr>
          <a:lstStyle/>
          <a:p>
            <a:r>
              <a:rPr lang="en-US" dirty="0"/>
              <a:t>Distance Map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Binary Watershed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Skeletonize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Fill holes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AAD82-2541-7745-8943-87D244FDC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7" t="37795" r="40611" b="22197"/>
          <a:stretch/>
        </p:blipFill>
        <p:spPr>
          <a:xfrm>
            <a:off x="3961000" y="1422068"/>
            <a:ext cx="1347074" cy="1426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90A2B-DCC8-0749-A437-7725C6FD7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97" t="37796" r="40611" b="22196"/>
          <a:stretch/>
        </p:blipFill>
        <p:spPr>
          <a:xfrm>
            <a:off x="5779377" y="1422067"/>
            <a:ext cx="1347072" cy="1426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109CE-EF2B-7543-B41A-A60405A644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97" t="37795" r="40611" b="22197"/>
          <a:stretch/>
        </p:blipFill>
        <p:spPr>
          <a:xfrm>
            <a:off x="7541341" y="1422068"/>
            <a:ext cx="1347072" cy="1426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9617A-DE4F-DC41-82CA-84C3A93B8750}"/>
              </a:ext>
            </a:extLst>
          </p:cNvPr>
          <p:cNvSpPr txBox="1"/>
          <p:nvPr/>
        </p:nvSpPr>
        <p:spPr>
          <a:xfrm>
            <a:off x="3378230" y="2820026"/>
            <a:ext cx="2654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Binary segmentation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EC937-92A2-A145-A421-9C7C756EA25D}"/>
              </a:ext>
            </a:extLst>
          </p:cNvPr>
          <p:cNvSpPr txBox="1"/>
          <p:nvPr/>
        </p:nvSpPr>
        <p:spPr>
          <a:xfrm>
            <a:off x="5081499" y="2834227"/>
            <a:ext cx="2654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Distance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82F7C-2134-0C4F-8FCA-5BE1AD5D8766}"/>
              </a:ext>
            </a:extLst>
          </p:cNvPr>
          <p:cNvSpPr txBox="1"/>
          <p:nvPr/>
        </p:nvSpPr>
        <p:spPr>
          <a:xfrm>
            <a:off x="6961645" y="2844858"/>
            <a:ext cx="2654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Watershed</a:t>
            </a:r>
          </a:p>
        </p:txBody>
      </p:sp>
      <p:pic>
        <p:nvPicPr>
          <p:cNvPr id="10" name="Google Shape;486;p54">
            <a:extLst>
              <a:ext uri="{FF2B5EF4-FFF2-40B4-BE49-F238E27FC236}">
                <a16:creationId xmlns:a16="http://schemas.microsoft.com/office/drawing/2014/main" id="{7068529B-D8B0-FA49-A72B-7D01B261836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1000" y="3411721"/>
            <a:ext cx="1341425" cy="148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89;p54">
            <a:extLst>
              <a:ext uri="{FF2B5EF4-FFF2-40B4-BE49-F238E27FC236}">
                <a16:creationId xmlns:a16="http://schemas.microsoft.com/office/drawing/2014/main" id="{802EDFD0-4A20-C245-828B-BD2A1718C5C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1417" y="3440113"/>
            <a:ext cx="1282918" cy="148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88;p54">
            <a:extLst>
              <a:ext uri="{FF2B5EF4-FFF2-40B4-BE49-F238E27FC236}">
                <a16:creationId xmlns:a16="http://schemas.microsoft.com/office/drawing/2014/main" id="{8A0D2CFC-6E5E-104E-B1F8-6722B874FEC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1649" y="5236277"/>
            <a:ext cx="1304800" cy="150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86;p54">
            <a:extLst>
              <a:ext uri="{FF2B5EF4-FFF2-40B4-BE49-F238E27FC236}">
                <a16:creationId xmlns:a16="http://schemas.microsoft.com/office/drawing/2014/main" id="{DBDC968D-B678-5246-8B64-369914942E7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3960" y="5236277"/>
            <a:ext cx="1341425" cy="14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8ADEA88F-A3F9-C84D-A81B-661A7CEA551A}"/>
              </a:ext>
            </a:extLst>
          </p:cNvPr>
          <p:cNvSpPr/>
          <p:nvPr/>
        </p:nvSpPr>
        <p:spPr>
          <a:xfrm>
            <a:off x="5465379" y="2049517"/>
            <a:ext cx="214898" cy="136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83C84FF-E96B-DC4C-82A3-D3AD3FCA6EE4}"/>
              </a:ext>
            </a:extLst>
          </p:cNvPr>
          <p:cNvSpPr/>
          <p:nvPr/>
        </p:nvSpPr>
        <p:spPr>
          <a:xfrm>
            <a:off x="7241004" y="2049516"/>
            <a:ext cx="214898" cy="136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5A6FF57-46BB-434C-8AE7-CC14C15AFC41}"/>
              </a:ext>
            </a:extLst>
          </p:cNvPr>
          <p:cNvSpPr/>
          <p:nvPr/>
        </p:nvSpPr>
        <p:spPr>
          <a:xfrm>
            <a:off x="5454472" y="4048648"/>
            <a:ext cx="214898" cy="136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009E7BC-E113-7545-B799-38A0CC5B0016}"/>
              </a:ext>
            </a:extLst>
          </p:cNvPr>
          <p:cNvSpPr/>
          <p:nvPr/>
        </p:nvSpPr>
        <p:spPr>
          <a:xfrm>
            <a:off x="5454472" y="5825297"/>
            <a:ext cx="214898" cy="136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410" y="1597115"/>
            <a:ext cx="4168429" cy="3416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Morphology in Fiji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457201" y="5629129"/>
            <a:ext cx="627716" cy="269228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GB" smtClean="0"/>
              <a:pPr/>
              <a:t>71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39" y="2975085"/>
            <a:ext cx="1875852" cy="2150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604" y="2973356"/>
            <a:ext cx="1888866" cy="21595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983" y="2966181"/>
            <a:ext cx="1894881" cy="21595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239" y="5139914"/>
            <a:ext cx="187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Mask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282604" y="5125744"/>
            <a:ext cx="188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filled holes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4296983" y="5125743"/>
            <a:ext cx="188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Watershed</a:t>
            </a:r>
            <a:endParaRPr lang="en-GB" dirty="0"/>
          </a:p>
        </p:txBody>
      </p:sp>
      <p:sp>
        <p:nvSpPr>
          <p:cNvPr id="19" name="Google Shape;227;p33"/>
          <p:cNvSpPr/>
          <p:nvPr/>
        </p:nvSpPr>
        <p:spPr>
          <a:xfrm>
            <a:off x="7742220" y="3171659"/>
            <a:ext cx="783772" cy="526444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227;p33"/>
          <p:cNvSpPr/>
          <p:nvPr/>
        </p:nvSpPr>
        <p:spPr>
          <a:xfrm>
            <a:off x="7742220" y="4441586"/>
            <a:ext cx="783772" cy="141961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4862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45AE-BA68-F348-97F8-50DFD9E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48303"/>
            <a:ext cx="8229600" cy="3277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Image math</a:t>
            </a:r>
          </a:p>
        </p:txBody>
      </p:sp>
    </p:spTree>
    <p:extLst>
      <p:ext uri="{BB962C8B-B14F-4D97-AF65-F5344CB8AC3E}">
        <p14:creationId xmlns:p14="http://schemas.microsoft.com/office/powerpoint/2010/main" val="9538508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removal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8690"/>
            <a:ext cx="8229600" cy="5139558"/>
          </a:xfrm>
        </p:spPr>
        <p:txBody>
          <a:bodyPr>
            <a:normAutofit/>
          </a:bodyPr>
          <a:lstStyle/>
          <a:p>
            <a:r>
              <a:rPr lang="en-US" sz="1800" dirty="0"/>
              <a:t>Differentiating objects is easier if their background intensity is equal.</a:t>
            </a:r>
          </a:p>
          <a:p>
            <a:endParaRPr lang="en-US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800" dirty="0"/>
          </a:p>
          <a:p>
            <a:r>
              <a:rPr lang="en-US" sz="1800" dirty="0"/>
              <a:t>Depending on the effect we want to correct for, it might make sense to </a:t>
            </a:r>
            <a:r>
              <a:rPr lang="en-US" sz="1800" b="1" dirty="0"/>
              <a:t>divide</a:t>
            </a:r>
            <a:r>
              <a:rPr lang="en-US" sz="1800" dirty="0"/>
              <a:t> an image by its background instead of </a:t>
            </a:r>
            <a:r>
              <a:rPr lang="en-US" sz="1800" b="1" dirty="0"/>
              <a:t>subtracting</a:t>
            </a:r>
            <a:r>
              <a:rPr lang="en-US" sz="1800" dirty="0"/>
              <a:t> it.</a:t>
            </a:r>
            <a:endParaRPr lang="en-GB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0B594C-FD1E-DE49-A6EB-2F927CCB18F9}"/>
              </a:ext>
            </a:extLst>
          </p:cNvPr>
          <p:cNvGrpSpPr/>
          <p:nvPr/>
        </p:nvGrpSpPr>
        <p:grpSpPr>
          <a:xfrm>
            <a:off x="384876" y="1621933"/>
            <a:ext cx="1797472" cy="2073317"/>
            <a:chOff x="1026267" y="2111143"/>
            <a:chExt cx="2005502" cy="23132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268" y="2111143"/>
              <a:ext cx="2005501" cy="200550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26267" y="4116638"/>
              <a:ext cx="2005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Original image</a:t>
              </a:r>
              <a:endParaRPr lang="en-GB" sz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65D9F9-A853-804A-A17C-1695A28ECF31}"/>
              </a:ext>
            </a:extLst>
          </p:cNvPr>
          <p:cNvGrpSpPr/>
          <p:nvPr/>
        </p:nvGrpSpPr>
        <p:grpSpPr>
          <a:xfrm>
            <a:off x="2967309" y="1634342"/>
            <a:ext cx="1797472" cy="2073321"/>
            <a:chOff x="3109616" y="2111138"/>
            <a:chExt cx="2005502" cy="23132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9617" y="2111138"/>
              <a:ext cx="2005501" cy="20055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09616" y="4116637"/>
              <a:ext cx="2005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Extracted background</a:t>
              </a:r>
              <a:endParaRPr lang="en-GB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DCBB6-15C5-9740-B20F-9359C59B7A23}"/>
              </a:ext>
            </a:extLst>
          </p:cNvPr>
          <p:cNvGrpSpPr/>
          <p:nvPr/>
        </p:nvGrpSpPr>
        <p:grpSpPr>
          <a:xfrm>
            <a:off x="5461419" y="1634344"/>
            <a:ext cx="1797473" cy="2073319"/>
            <a:chOff x="5192964" y="2111138"/>
            <a:chExt cx="2005503" cy="2313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2966" y="2111138"/>
              <a:ext cx="2005501" cy="200550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92964" y="4116635"/>
              <a:ext cx="2005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Subtracted background</a:t>
              </a:r>
              <a:endParaRPr lang="en-GB" sz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FF6068-E24E-A649-B5FE-61B2E66EB757}"/>
              </a:ext>
            </a:extLst>
          </p:cNvPr>
          <p:cNvGrpSpPr/>
          <p:nvPr/>
        </p:nvGrpSpPr>
        <p:grpSpPr>
          <a:xfrm>
            <a:off x="5139559" y="4794000"/>
            <a:ext cx="2238704" cy="2046888"/>
            <a:chOff x="6376656" y="2972986"/>
            <a:chExt cx="2536723" cy="23193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07248" y="2972986"/>
              <a:ext cx="2005501" cy="200550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76656" y="4978485"/>
              <a:ext cx="2536723" cy="313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Image divided by background</a:t>
              </a:r>
              <a:endParaRPr lang="en-GB" sz="12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1760AD-FDBD-9242-9CCC-147170F6DEF3}"/>
              </a:ext>
            </a:extLst>
          </p:cNvPr>
          <p:cNvSpPr txBox="1"/>
          <p:nvPr/>
        </p:nvSpPr>
        <p:spPr>
          <a:xfrm>
            <a:off x="7497817" y="6286890"/>
            <a:ext cx="1936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Mauricio Rocha Martins (Norden/Myers lab, MPI CBG)</a:t>
            </a: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900A79-8FD1-0B49-B4C9-B19EC8A981BA}"/>
              </a:ext>
            </a:extLst>
          </p:cNvPr>
          <p:cNvSpPr txBox="1"/>
          <p:nvPr/>
        </p:nvSpPr>
        <p:spPr>
          <a:xfrm>
            <a:off x="7709994" y="2053580"/>
            <a:ext cx="1329559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</a:rPr>
              <a:t>This </a:t>
            </a:r>
            <a:r>
              <a:rPr lang="en-US" sz="1400">
                <a:solidFill>
                  <a:srgbClr val="17375E"/>
                </a:solidFill>
              </a:rPr>
              <a:t>is roughly </a:t>
            </a:r>
            <a:r>
              <a:rPr lang="en-US" sz="1400" dirty="0">
                <a:solidFill>
                  <a:srgbClr val="17375E"/>
                </a:solidFill>
              </a:rPr>
              <a:t>what the Fiji “Subtract Background…” is doing.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84558C-5186-F140-9716-03DE0188B650}"/>
              </a:ext>
            </a:extLst>
          </p:cNvPr>
          <p:cNvGrpSpPr/>
          <p:nvPr/>
        </p:nvGrpSpPr>
        <p:grpSpPr>
          <a:xfrm>
            <a:off x="326256" y="4794000"/>
            <a:ext cx="1797472" cy="2073317"/>
            <a:chOff x="1026267" y="2111143"/>
            <a:chExt cx="2005502" cy="23132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557DAB-48BD-6B42-87FB-F273BF4B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268" y="2111143"/>
              <a:ext cx="2005501" cy="20055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04F8A1-CBC5-E74D-8DAF-513AF52EB64A}"/>
                </a:ext>
              </a:extLst>
            </p:cNvPr>
            <p:cNvSpPr txBox="1"/>
            <p:nvPr/>
          </p:nvSpPr>
          <p:spPr>
            <a:xfrm>
              <a:off x="1026267" y="4116638"/>
              <a:ext cx="2005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Original image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969E8B-1845-8040-82AF-B47DE625534A}"/>
              </a:ext>
            </a:extLst>
          </p:cNvPr>
          <p:cNvGrpSpPr/>
          <p:nvPr/>
        </p:nvGrpSpPr>
        <p:grpSpPr>
          <a:xfrm>
            <a:off x="2908689" y="4806989"/>
            <a:ext cx="1797472" cy="2073321"/>
            <a:chOff x="3109616" y="2111138"/>
            <a:chExt cx="2005502" cy="23132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223E72F-BF73-BC46-AF6E-9EE67355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9617" y="2111138"/>
              <a:ext cx="2005501" cy="200550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5E56AE-0FE6-D043-8C55-087170F684CF}"/>
                </a:ext>
              </a:extLst>
            </p:cNvPr>
            <p:cNvSpPr txBox="1"/>
            <p:nvPr/>
          </p:nvSpPr>
          <p:spPr>
            <a:xfrm>
              <a:off x="3109616" y="4116637"/>
              <a:ext cx="2005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Extracted background</a:t>
              </a:r>
              <a:endParaRPr lang="en-GB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DEF60A4-8EFE-1F47-9E9D-AED186404CFA}"/>
              </a:ext>
            </a:extLst>
          </p:cNvPr>
          <p:cNvSpPr txBox="1"/>
          <p:nvPr/>
        </p:nvSpPr>
        <p:spPr>
          <a:xfrm>
            <a:off x="2313291" y="1877640"/>
            <a:ext cx="929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-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0370FE-847C-8941-84D5-87AB19EC9D51}"/>
              </a:ext>
            </a:extLst>
          </p:cNvPr>
          <p:cNvSpPr txBox="1"/>
          <p:nvPr/>
        </p:nvSpPr>
        <p:spPr>
          <a:xfrm>
            <a:off x="4789208" y="1988260"/>
            <a:ext cx="760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=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02047D-B1C2-4A4C-BE30-936577DA6347}"/>
              </a:ext>
            </a:extLst>
          </p:cNvPr>
          <p:cNvSpPr txBox="1"/>
          <p:nvPr/>
        </p:nvSpPr>
        <p:spPr>
          <a:xfrm>
            <a:off x="2254671" y="4921730"/>
            <a:ext cx="929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/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D20B6C-F5D5-D343-9C1D-03E0670BDF65}"/>
              </a:ext>
            </a:extLst>
          </p:cNvPr>
          <p:cNvSpPr txBox="1"/>
          <p:nvPr/>
        </p:nvSpPr>
        <p:spPr>
          <a:xfrm>
            <a:off x="4730588" y="5032350"/>
            <a:ext cx="760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64854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2D4A19-833B-A741-9503-983D44976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56" y="2723000"/>
            <a:ext cx="2112232" cy="2197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operations on images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77413"/>
            <a:ext cx="8229600" cy="1245443"/>
          </a:xfrm>
        </p:spPr>
        <p:txBody>
          <a:bodyPr>
            <a:normAutofit/>
          </a:bodyPr>
          <a:lstStyle/>
          <a:p>
            <a:r>
              <a:rPr lang="en-US" dirty="0"/>
              <a:t>It might be hard to differentiate objects from single images…</a:t>
            </a:r>
            <a:endParaRPr lang="en-GB" dirty="0"/>
          </a:p>
          <a:p>
            <a:r>
              <a:rPr lang="en-US" dirty="0"/>
              <a:t>Segmentation of nuclei can be improved by </a:t>
            </a:r>
            <a:r>
              <a:rPr lang="en-US" b="1" dirty="0"/>
              <a:t>subtracting a channel </a:t>
            </a:r>
            <a:r>
              <a:rPr lang="en-US" dirty="0"/>
              <a:t>visualizing nuclei envelope from the nuclei channel.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723149"/>
            <a:ext cx="2112230" cy="2197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56" y="2723146"/>
            <a:ext cx="2112595" cy="2197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608" y="2723062"/>
            <a:ext cx="2112230" cy="2197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335" y="2723127"/>
            <a:ext cx="2112474" cy="21971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45" y="2723000"/>
            <a:ext cx="2112232" cy="21972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3171" y="2934101"/>
            <a:ext cx="731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-</a:t>
            </a:r>
            <a:endParaRPr lang="en-GB" sz="9600" dirty="0"/>
          </a:p>
        </p:txBody>
      </p:sp>
      <p:sp>
        <p:nvSpPr>
          <p:cNvPr id="11" name="TextBox 10"/>
          <p:cNvSpPr txBox="1"/>
          <p:nvPr/>
        </p:nvSpPr>
        <p:spPr>
          <a:xfrm>
            <a:off x="5538773" y="2993093"/>
            <a:ext cx="731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=</a:t>
            </a:r>
            <a:endParaRPr lang="en-GB" sz="9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8CE548-AC23-403B-B445-84E87000B71C}"/>
              </a:ext>
            </a:extLst>
          </p:cNvPr>
          <p:cNvSpPr txBox="1"/>
          <p:nvPr/>
        </p:nvSpPr>
        <p:spPr>
          <a:xfrm>
            <a:off x="6056564" y="6497590"/>
            <a:ext cx="3657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source: Mauricio Rocha Martins (</a:t>
            </a:r>
            <a:r>
              <a:rPr lang="en-US" sz="800" dirty="0" err="1"/>
              <a:t>Norden</a:t>
            </a:r>
            <a:r>
              <a:rPr lang="en-US" sz="800" dirty="0"/>
              <a:t>/Myers lab, MPI CBG)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04181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0" y="3553112"/>
            <a:ext cx="3087083" cy="785164"/>
            <a:chOff x="2320892" y="2590800"/>
            <a:chExt cx="3571326" cy="990600"/>
          </a:xfrm>
        </p:grpSpPr>
        <p:sp>
          <p:nvSpPr>
            <p:cNvPr id="30" name="Equal 29"/>
            <p:cNvSpPr/>
            <p:nvPr/>
          </p:nvSpPr>
          <p:spPr>
            <a:xfrm>
              <a:off x="4800600" y="2590800"/>
              <a:ext cx="1091618" cy="990600"/>
            </a:xfrm>
            <a:prstGeom prst="mathEqual">
              <a:avLst>
                <a:gd name="adj1" fmla="val 15756"/>
                <a:gd name="adj2" fmla="val 272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320892" y="2779135"/>
              <a:ext cx="1150665" cy="73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>
                  <a:solidFill>
                    <a:schemeClr val="tx2">
                      <a:lumMod val="75000"/>
                    </a:schemeClr>
                  </a:solidFill>
                </a:rPr>
                <a:t>Or</a:t>
              </a:r>
              <a:endParaRPr lang="en-GB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895600" y="2002025"/>
            <a:ext cx="3239483" cy="785164"/>
            <a:chOff x="2144586" y="2590800"/>
            <a:chExt cx="3747632" cy="990600"/>
          </a:xfrm>
        </p:grpSpPr>
        <p:sp>
          <p:nvSpPr>
            <p:cNvPr id="44" name="Equal 43"/>
            <p:cNvSpPr/>
            <p:nvPr/>
          </p:nvSpPr>
          <p:spPr>
            <a:xfrm>
              <a:off x="4800600" y="2590800"/>
              <a:ext cx="1091618" cy="990600"/>
            </a:xfrm>
            <a:prstGeom prst="mathEqual">
              <a:avLst>
                <a:gd name="adj1" fmla="val 15756"/>
                <a:gd name="adj2" fmla="val 272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44586" y="2779137"/>
              <a:ext cx="1150665" cy="73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>
                  <a:solidFill>
                    <a:schemeClr val="tx2">
                      <a:lumMod val="75000"/>
                    </a:schemeClr>
                  </a:solidFill>
                </a:rPr>
                <a:t>And</a:t>
              </a:r>
              <a:endParaRPr lang="en-GB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959291" y="5297846"/>
            <a:ext cx="3175793" cy="785164"/>
            <a:chOff x="2218267" y="2590800"/>
            <a:chExt cx="3673951" cy="990600"/>
          </a:xfrm>
        </p:grpSpPr>
        <p:sp>
          <p:nvSpPr>
            <p:cNvPr id="50" name="Equal 49"/>
            <p:cNvSpPr/>
            <p:nvPr/>
          </p:nvSpPr>
          <p:spPr>
            <a:xfrm>
              <a:off x="4800600" y="2590800"/>
              <a:ext cx="1091618" cy="990600"/>
            </a:xfrm>
            <a:prstGeom prst="mathEqual">
              <a:avLst>
                <a:gd name="adj1" fmla="val 15756"/>
                <a:gd name="adj2" fmla="val 272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18267" y="2779137"/>
              <a:ext cx="1150665" cy="465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" name="Minus 4"/>
          <p:cNvSpPr/>
          <p:nvPr/>
        </p:nvSpPr>
        <p:spPr>
          <a:xfrm>
            <a:off x="2951971" y="5181600"/>
            <a:ext cx="783096" cy="914400"/>
          </a:xfrm>
          <a:prstGeom prst="mathMinus">
            <a:avLst>
              <a:gd name="adj1" fmla="val 14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20" y="1775601"/>
            <a:ext cx="1173366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762732"/>
            <a:ext cx="1193133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33" y="1762732"/>
            <a:ext cx="1159620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41" y="3413020"/>
            <a:ext cx="1163511" cy="1163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42" y="5051980"/>
            <a:ext cx="1163511" cy="115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94723"/>
            <a:ext cx="1173366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80" y="3381854"/>
            <a:ext cx="1193133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18269"/>
            <a:ext cx="1173366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80" y="5105400"/>
            <a:ext cx="1193133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D6F8AB8-EF83-7E42-9D61-9C626408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operations on masks</a:t>
            </a:r>
          </a:p>
        </p:txBody>
      </p:sp>
    </p:spTree>
    <p:extLst>
      <p:ext uri="{BB962C8B-B14F-4D97-AF65-F5344CB8AC3E}">
        <p14:creationId xmlns:p14="http://schemas.microsoft.com/office/powerpoint/2010/main" val="13878054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math in Fiji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0468"/>
            <a:ext cx="8686800" cy="838383"/>
          </a:xfrm>
        </p:spPr>
        <p:txBody>
          <a:bodyPr>
            <a:normAutofit/>
          </a:bodyPr>
          <a:lstStyle/>
          <a:p>
            <a:r>
              <a:rPr lang="en-US" dirty="0"/>
              <a:t>Fiji: </a:t>
            </a:r>
            <a:r>
              <a:rPr lang="en-US" i="1" dirty="0"/>
              <a:t>Process &gt; Image Calculator</a:t>
            </a:r>
            <a:endParaRPr lang="en-US" dirty="0"/>
          </a:p>
          <a:p>
            <a:r>
              <a:rPr lang="en-US" dirty="0"/>
              <a:t>Use the </a:t>
            </a:r>
            <a:r>
              <a:rPr lang="en-US" i="1" dirty="0"/>
              <a:t>Image Calculator</a:t>
            </a:r>
            <a:r>
              <a:rPr lang="en-US" dirty="0"/>
              <a:t> to subtract, add, multiply or divide images.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49" y="2879517"/>
            <a:ext cx="2886075" cy="1892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6" y="2847792"/>
            <a:ext cx="1647825" cy="1924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228850"/>
            <a:ext cx="1647825" cy="1924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3514727"/>
            <a:ext cx="1647824" cy="19242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067426" y="3825771"/>
            <a:ext cx="352425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505075" y="3825771"/>
            <a:ext cx="1123950" cy="65107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09801" y="3038476"/>
            <a:ext cx="1419225" cy="27622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2ED266-8AA6-4095-85C1-EAB68B080DFD}"/>
              </a:ext>
            </a:extLst>
          </p:cNvPr>
          <p:cNvSpPr txBox="1"/>
          <p:nvPr/>
        </p:nvSpPr>
        <p:spPr>
          <a:xfrm>
            <a:off x="5819311" y="6642556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Mauricio Rocha Martins (</a:t>
            </a:r>
            <a:r>
              <a:rPr lang="en-US" sz="1000" dirty="0" err="1"/>
              <a:t>Norden</a:t>
            </a:r>
            <a:r>
              <a:rPr lang="en-US" sz="1000" dirty="0"/>
              <a:t>/Myers lab, MPI CBG)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906027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73F94A-1DA0-4060-BDDD-A8093F7F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84" y="1674514"/>
            <a:ext cx="4993480" cy="4579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C75D8C-1801-4F07-979A-2DD704F0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with numbers + images in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481AF-E770-4815-8698-1F895BDD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1313794"/>
            <a:ext cx="5408393" cy="493986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All basic math operations for pixels are available in ImageJ/Fiji.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If you want to simulate a binary image: Select some black pixels and add 255 to make them white.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F0095-A58F-4CC5-9D07-E45F7B5A2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03" y="2998690"/>
            <a:ext cx="2068651" cy="2324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66FF1-53FB-43DF-B0DD-3B31AE834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1" y="2990833"/>
            <a:ext cx="2068651" cy="232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F1609E-FA6D-45AF-9383-CCA204187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867" y="3564945"/>
            <a:ext cx="992981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730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2D12-0076-584C-A96C-BFE7DBBC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C58E3-A55B-ED42-81BC-447157B53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Morphology</a:t>
            </a:r>
          </a:p>
          <a:p>
            <a:pPr lvl="1"/>
            <a:r>
              <a:rPr lang="en-US" dirty="0"/>
              <a:t>Use image: nuclei_transcripts_zebrafish_zoom_1ch.tif</a:t>
            </a:r>
          </a:p>
          <a:p>
            <a:pPr lvl="1"/>
            <a:r>
              <a:rPr lang="en-US" dirty="0"/>
              <a:t>Thresholding</a:t>
            </a:r>
          </a:p>
          <a:p>
            <a:pPr lvl="1"/>
            <a:r>
              <a:rPr lang="en-US" dirty="0"/>
              <a:t>Erosion, Dilation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Distance Map</a:t>
            </a:r>
          </a:p>
          <a:p>
            <a:pPr lvl="1"/>
            <a:r>
              <a:rPr lang="en-US" dirty="0"/>
              <a:t>Use image: mask1.tif</a:t>
            </a:r>
          </a:p>
          <a:p>
            <a:pPr lvl="1"/>
            <a:r>
              <a:rPr lang="en-US" dirty="0"/>
              <a:t>Distance transform for original</a:t>
            </a:r>
            <a:br>
              <a:rPr lang="en-US" dirty="0"/>
            </a:br>
            <a:r>
              <a:rPr lang="en-US" dirty="0"/>
              <a:t>and inverted image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Image calculator: Combining masks</a:t>
            </a:r>
            <a:endParaRPr lang="en-US" dirty="0"/>
          </a:p>
          <a:p>
            <a:pPr lvl="1"/>
            <a:r>
              <a:rPr lang="en-US" dirty="0"/>
              <a:t>Use images: mask1.tif, mask2.tif</a:t>
            </a:r>
          </a:p>
          <a:p>
            <a:pPr lvl="1"/>
            <a:r>
              <a:rPr lang="en-US" dirty="0"/>
              <a:t>AND, 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CA88C-A09B-A443-92C9-FFB24DF23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6"/>
          <a:stretch/>
        </p:blipFill>
        <p:spPr>
          <a:xfrm>
            <a:off x="7236800" y="1069280"/>
            <a:ext cx="1142558" cy="1598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40900-7C3B-434F-A6EE-EF988719B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015" y="1069280"/>
            <a:ext cx="1173055" cy="1598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D0630-5861-4A41-87AF-9225E62E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94" y="4989496"/>
            <a:ext cx="2848303" cy="15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0D0BD-F536-0449-A0F8-0BA966AF0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339" y="2914899"/>
            <a:ext cx="1724612" cy="182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137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375" y="1698291"/>
            <a:ext cx="2327811" cy="380648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/>
          <p:nvPr/>
        </p:nvSpPr>
        <p:spPr>
          <a:xfrm>
            <a:off x="6173375" y="3082185"/>
            <a:ext cx="973975" cy="99585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7" name="Google Shape;227;p33"/>
          <p:cNvSpPr/>
          <p:nvPr/>
        </p:nvSpPr>
        <p:spPr>
          <a:xfrm>
            <a:off x="7147350" y="1811924"/>
            <a:ext cx="1353900" cy="250935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8455484" y="1704827"/>
            <a:ext cx="3132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>
                <a:solidFill>
                  <a:srgbClr val="FF9900"/>
                </a:solidFill>
              </a:rPr>
              <a:t>*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685926"/>
            <a:ext cx="6111766" cy="3765947"/>
          </a:xfrm>
        </p:spPr>
        <p:txBody>
          <a:bodyPr>
            <a:normAutofit/>
          </a:bodyPr>
          <a:lstStyle/>
          <a:p>
            <a:r>
              <a:rPr lang="en-US" sz="1600" dirty="0"/>
              <a:t>Open the example </a:t>
            </a:r>
            <a:r>
              <a:rPr lang="en-US" sz="1600" dirty="0" err="1"/>
              <a:t>zfish_retina.tif</a:t>
            </a:r>
            <a:r>
              <a:rPr lang="en-US" sz="1600" dirty="0"/>
              <a:t> in Fiji.</a:t>
            </a:r>
          </a:p>
          <a:p>
            <a:r>
              <a:rPr lang="en-US" sz="1600" dirty="0"/>
              <a:t>Image &gt; </a:t>
            </a:r>
            <a:r>
              <a:rPr lang="en-US" sz="1600" dirty="0" err="1"/>
              <a:t>Colour</a:t>
            </a:r>
            <a:r>
              <a:rPr lang="en-US" sz="1600" dirty="0"/>
              <a:t> &gt; Split channels</a:t>
            </a:r>
          </a:p>
          <a:p>
            <a:r>
              <a:rPr lang="en-US" sz="1600" dirty="0"/>
              <a:t>Play with linear and non-linear filters in the menu </a:t>
            </a:r>
            <a:r>
              <a:rPr lang="en-US" sz="1600" i="1" dirty="0"/>
              <a:t>Process &gt; Filters</a:t>
            </a:r>
            <a:r>
              <a:rPr lang="en-US" sz="1600" dirty="0"/>
              <a:t>.</a:t>
            </a:r>
          </a:p>
          <a:p>
            <a:r>
              <a:rPr lang="en-US" sz="1600" dirty="0"/>
              <a:t>Change the radius parameter. Enter 1, 2, 5, and 50!</a:t>
            </a:r>
          </a:p>
          <a:p>
            <a:endParaRPr lang="en-US" sz="1600" dirty="0"/>
          </a:p>
          <a:p>
            <a:r>
              <a:rPr lang="en-US" sz="1600" dirty="0"/>
              <a:t>Compare </a:t>
            </a:r>
            <a:r>
              <a:rPr lang="en-US" sz="1600" i="1" dirty="0"/>
              <a:t>Smooth</a:t>
            </a:r>
            <a:r>
              <a:rPr lang="en-US" sz="1600" dirty="0"/>
              <a:t> and </a:t>
            </a:r>
            <a:r>
              <a:rPr lang="en-US" sz="1600" i="1" dirty="0"/>
              <a:t>Gaussian Blur…</a:t>
            </a:r>
            <a:r>
              <a:rPr lang="en-US" sz="1600" dirty="0"/>
              <a:t> what’s different?</a:t>
            </a:r>
          </a:p>
          <a:p>
            <a:pPr marL="76198" indent="0">
              <a:buNone/>
            </a:pPr>
            <a:endParaRPr lang="en-GB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6EDDD4-D750-274D-8581-E9DAC25A6675}"/>
              </a:ext>
            </a:extLst>
          </p:cNvPr>
          <p:cNvGrpSpPr/>
          <p:nvPr/>
        </p:nvGrpSpPr>
        <p:grpSpPr>
          <a:xfrm>
            <a:off x="457200" y="4144697"/>
            <a:ext cx="5110703" cy="1940366"/>
            <a:chOff x="457201" y="3794759"/>
            <a:chExt cx="5110703" cy="19403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D77CEB-10C5-4794-9D9C-DC4AA7B29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1" y="3794760"/>
              <a:ext cx="1249621" cy="12999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386A5C-46FB-41B7-B4A0-2C0A6AB41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0187" y="3794760"/>
              <a:ext cx="1249620" cy="1299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709B3B-29B5-422B-88AD-A22049B4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8283" y="3794759"/>
              <a:ext cx="1249621" cy="12999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C52700-07DA-40B8-AECE-2E3DA1C74D8E}"/>
                </a:ext>
              </a:extLst>
            </p:cNvPr>
            <p:cNvSpPr txBox="1"/>
            <p:nvPr/>
          </p:nvSpPr>
          <p:spPr>
            <a:xfrm>
              <a:off x="457201" y="5319628"/>
              <a:ext cx="10964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Original image</a:t>
              </a:r>
              <a:endParaRPr lang="en-GB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FC1821-3CE7-4BC4-B189-6DDAA13AFE3C}"/>
                </a:ext>
              </a:extLst>
            </p:cNvPr>
            <p:cNvSpPr txBox="1"/>
            <p:nvPr/>
          </p:nvSpPr>
          <p:spPr>
            <a:xfrm>
              <a:off x="2350185" y="5319627"/>
              <a:ext cx="10964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Gaussian blur filtered</a:t>
              </a:r>
              <a:endParaRPr lang="en-GB" sz="10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458A62-D3F5-49B5-B611-017784D62CD1}"/>
                </a:ext>
              </a:extLst>
            </p:cNvPr>
            <p:cNvSpPr txBox="1"/>
            <p:nvPr/>
          </p:nvSpPr>
          <p:spPr>
            <a:xfrm>
              <a:off x="4318280" y="5319625"/>
              <a:ext cx="10964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Median filtered</a:t>
              </a:r>
              <a:endParaRPr lang="en-GB" sz="1050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Filters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5218296" y="6524101"/>
            <a:ext cx="392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Mauricio Rocha Martins (</a:t>
            </a:r>
            <a:r>
              <a:rPr lang="en-US" sz="1000" dirty="0" err="1"/>
              <a:t>Norden</a:t>
            </a:r>
            <a:r>
              <a:rPr lang="en-US" sz="1000" dirty="0"/>
              <a:t>/Myers lab, MPI CBG)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5611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85899" y="2023334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Segmentation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B4C1BB2-6A04-1E41-9295-660B27497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66" t="12526" r="39670" b="40392"/>
          <a:stretch/>
        </p:blipFill>
        <p:spPr bwMode="auto">
          <a:xfrm>
            <a:off x="2844209" y="2994644"/>
            <a:ext cx="3455581" cy="274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8176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149D-39F3-BF49-916A-1831D061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Distance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B15F3-431E-F34E-9EC9-F532BDBC0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Compute the distance of the spots to the nucleus.</a:t>
            </a:r>
          </a:p>
          <a:p>
            <a:endParaRPr lang="en-US" sz="1600" dirty="0"/>
          </a:p>
          <a:p>
            <a:r>
              <a:rPr lang="en-US" sz="1600" dirty="0"/>
              <a:t>Open </a:t>
            </a:r>
            <a:r>
              <a:rPr lang="en-US" sz="1600" dirty="0" err="1"/>
              <a:t>nuclei_transcripts_zebrafish_zoom.tif</a:t>
            </a:r>
            <a:r>
              <a:rPr lang="en-US" sz="1600" dirty="0"/>
              <a:t>.</a:t>
            </a:r>
          </a:p>
          <a:p>
            <a:r>
              <a:rPr lang="en-US" sz="1600" dirty="0"/>
              <a:t>Split channels.</a:t>
            </a:r>
          </a:p>
          <a:p>
            <a:r>
              <a:rPr lang="en-US" sz="1600" dirty="0"/>
              <a:t>Segment the nucleus.</a:t>
            </a:r>
          </a:p>
          <a:p>
            <a:r>
              <a:rPr lang="en-US" sz="1600" dirty="0"/>
              <a:t>Detect the spots.</a:t>
            </a:r>
          </a:p>
          <a:p>
            <a:r>
              <a:rPr lang="en-US" sz="1600" dirty="0"/>
              <a:t>Measure their distance to the nucleus region.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Tips</a:t>
            </a:r>
            <a:r>
              <a:rPr lang="en-US" sz="1600" dirty="0"/>
              <a:t>: Thresholding, Maxima detection, Distance map/transform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E6913-0E22-F94F-8B34-FC6217694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69" y="1174676"/>
            <a:ext cx="1869720" cy="2719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5379B-F2B7-4A4A-AAFE-56B148EC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69" y="4141660"/>
            <a:ext cx="1837466" cy="2544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3A1F2-A4C7-DF4A-84C8-4C5B09ECB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97" y="4606929"/>
            <a:ext cx="2242533" cy="20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411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Image calculator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160" y="1406128"/>
            <a:ext cx="8293190" cy="1841000"/>
          </a:xfrm>
        </p:spPr>
        <p:txBody>
          <a:bodyPr>
            <a:normAutofit/>
          </a:bodyPr>
          <a:lstStyle/>
          <a:p>
            <a:r>
              <a:rPr lang="en-US" sz="1600" dirty="0"/>
              <a:t>Process the image “</a:t>
            </a:r>
            <a:r>
              <a:rPr lang="en-US" sz="1600" dirty="0" err="1"/>
              <a:t>zfish_retina.tif</a:t>
            </a:r>
            <a:r>
              <a:rPr lang="en-US" sz="1600" dirty="0"/>
              <a:t>” using</a:t>
            </a:r>
          </a:p>
          <a:p>
            <a:pPr lvl="1"/>
            <a:r>
              <a:rPr lang="en-US" sz="1600" dirty="0"/>
              <a:t>Background subtraction</a:t>
            </a:r>
          </a:p>
          <a:p>
            <a:pPr lvl="1"/>
            <a:r>
              <a:rPr lang="en-US" sz="1600" dirty="0"/>
              <a:t>Image Calculator</a:t>
            </a:r>
          </a:p>
          <a:p>
            <a:r>
              <a:rPr lang="en-US" sz="1600" dirty="0"/>
              <a:t>Goal: Optimize differentiation between cells.</a:t>
            </a:r>
          </a:p>
          <a:p>
            <a:r>
              <a:rPr lang="en-US" sz="1600" dirty="0"/>
              <a:t>Then create a segmentation mask.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C1E3CB-FD00-D448-9FB4-C1B61A7A3532}"/>
              </a:ext>
            </a:extLst>
          </p:cNvPr>
          <p:cNvGrpSpPr/>
          <p:nvPr/>
        </p:nvGrpSpPr>
        <p:grpSpPr>
          <a:xfrm>
            <a:off x="5853430" y="1616343"/>
            <a:ext cx="3673492" cy="3578440"/>
            <a:chOff x="6328881" y="1685925"/>
            <a:chExt cx="3673492" cy="35784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8881" y="1685925"/>
              <a:ext cx="3673492" cy="3578440"/>
            </a:xfrm>
            <a:prstGeom prst="rect">
              <a:avLst/>
            </a:prstGeom>
          </p:spPr>
        </p:pic>
        <p:sp>
          <p:nvSpPr>
            <p:cNvPr id="5" name="Google Shape;223;p33"/>
            <p:cNvSpPr/>
            <p:nvPr/>
          </p:nvSpPr>
          <p:spPr>
            <a:xfrm>
              <a:off x="7108324" y="3791102"/>
              <a:ext cx="1578477" cy="312783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223;p33"/>
            <p:cNvSpPr/>
            <p:nvPr/>
          </p:nvSpPr>
          <p:spPr>
            <a:xfrm>
              <a:off x="7108322" y="5004240"/>
              <a:ext cx="1578477" cy="21903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16388" y="6446733"/>
            <a:ext cx="4406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Mauricio Rocha Martins (</a:t>
            </a:r>
            <a:r>
              <a:rPr lang="en-US" sz="1000" dirty="0" err="1"/>
              <a:t>Norden</a:t>
            </a:r>
            <a:r>
              <a:rPr lang="en-US" sz="1000" dirty="0"/>
              <a:t>/Myers lab, MPI CBG)</a:t>
            </a:r>
            <a:endParaRPr lang="en-GB" sz="1000" dirty="0"/>
          </a:p>
        </p:txBody>
      </p:sp>
      <p:sp>
        <p:nvSpPr>
          <p:cNvPr id="13" name="Right Arrow 15">
            <a:extLst>
              <a:ext uri="{FF2B5EF4-FFF2-40B4-BE49-F238E27FC236}">
                <a16:creationId xmlns:a16="http://schemas.microsoft.com/office/drawing/2014/main" id="{4F3B281D-5128-4EA2-B6E1-19122ABAF09B}"/>
              </a:ext>
            </a:extLst>
          </p:cNvPr>
          <p:cNvSpPr/>
          <p:nvPr/>
        </p:nvSpPr>
        <p:spPr>
          <a:xfrm rot="16200000">
            <a:off x="3295836" y="3693645"/>
            <a:ext cx="1025848" cy="8338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E2E152-FDF8-4EB2-A6E0-FAAE55E50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57" y="3022703"/>
            <a:ext cx="1419225" cy="1476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F3FB2D-F85C-4309-A8F5-3920E8CDF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586" y="4671550"/>
            <a:ext cx="1419225" cy="1476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DA48E1-AB2F-4930-9D73-D986DAADD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57" y="4671551"/>
            <a:ext cx="1419225" cy="1476375"/>
          </a:xfrm>
          <a:prstGeom prst="rect">
            <a:avLst/>
          </a:prstGeom>
        </p:spPr>
      </p:pic>
      <p:sp>
        <p:nvSpPr>
          <p:cNvPr id="17" name="Right Arrow 7">
            <a:extLst>
              <a:ext uri="{FF2B5EF4-FFF2-40B4-BE49-F238E27FC236}">
                <a16:creationId xmlns:a16="http://schemas.microsoft.com/office/drawing/2014/main" id="{63241DA2-A3A7-4F6A-B40E-AF0174B07987}"/>
              </a:ext>
            </a:extLst>
          </p:cNvPr>
          <p:cNvSpPr/>
          <p:nvPr/>
        </p:nvSpPr>
        <p:spPr>
          <a:xfrm>
            <a:off x="2484736" y="4985072"/>
            <a:ext cx="907085" cy="987552"/>
          </a:xfrm>
          <a:prstGeom prst="rightArrow">
            <a:avLst>
              <a:gd name="adj1" fmla="val 50000"/>
              <a:gd name="adj2" fmla="val 274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Background subtraction (radius = 25)</a:t>
            </a:r>
            <a:endParaRPr lang="en-GB" sz="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D5F6EE-7C96-43FD-91DE-640F3F8DD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617" y="3022702"/>
            <a:ext cx="1419225" cy="1476375"/>
          </a:xfrm>
          <a:prstGeom prst="rect">
            <a:avLst/>
          </a:prstGeom>
        </p:spPr>
      </p:pic>
      <p:sp>
        <p:nvSpPr>
          <p:cNvPr id="19" name="Right Arrow 14">
            <a:extLst>
              <a:ext uri="{FF2B5EF4-FFF2-40B4-BE49-F238E27FC236}">
                <a16:creationId xmlns:a16="http://schemas.microsoft.com/office/drawing/2014/main" id="{495F2C22-9B23-45C1-8F68-1AF39E65237D}"/>
              </a:ext>
            </a:extLst>
          </p:cNvPr>
          <p:cNvSpPr/>
          <p:nvPr/>
        </p:nvSpPr>
        <p:spPr>
          <a:xfrm>
            <a:off x="2572518" y="3353783"/>
            <a:ext cx="2100682" cy="9008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Subtraction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646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Optional</a:t>
            </a:r>
            <a:r>
              <a:rPr lang="en-US" dirty="0"/>
              <a:t> Exercise: Making your own filters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236895" y="1288333"/>
            <a:ext cx="8229600" cy="1106167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Open </a:t>
            </a:r>
            <a:r>
              <a:rPr lang="en-US" sz="1600" dirty="0" err="1"/>
              <a:t>zfish_retina.tif</a:t>
            </a:r>
            <a:endParaRPr lang="en-US" sz="1600" dirty="0"/>
          </a:p>
          <a:p>
            <a:r>
              <a:rPr lang="en-US" sz="1600" dirty="0"/>
              <a:t>Split the channels.</a:t>
            </a:r>
          </a:p>
          <a:p>
            <a:r>
              <a:rPr lang="en-US" sz="1600" dirty="0"/>
              <a:t>Make your own filter kernels!</a:t>
            </a:r>
          </a:p>
          <a:p>
            <a:r>
              <a:rPr lang="en-US" sz="1600" dirty="0"/>
              <a:t>Use the menu </a:t>
            </a:r>
            <a:r>
              <a:rPr lang="en-US" sz="1600" i="1" dirty="0"/>
              <a:t>Process &gt; Filters &gt; Convolve…</a:t>
            </a:r>
            <a:endParaRPr lang="en-GB" sz="1600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A59B93-15CA-BE4B-A080-4BF8DD026A36}"/>
              </a:ext>
            </a:extLst>
          </p:cNvPr>
          <p:cNvGrpSpPr/>
          <p:nvPr/>
        </p:nvGrpSpPr>
        <p:grpSpPr>
          <a:xfrm>
            <a:off x="451921" y="2394500"/>
            <a:ext cx="8234879" cy="2764683"/>
            <a:chOff x="486027" y="2178039"/>
            <a:chExt cx="8234879" cy="2764683"/>
          </a:xfrm>
        </p:grpSpPr>
        <p:pic>
          <p:nvPicPr>
            <p:cNvPr id="5" name="Google Shape;230;p33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5387" y="2791073"/>
              <a:ext cx="1259413" cy="1550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268;p36"/>
            <p:cNvSpPr/>
            <p:nvPr/>
          </p:nvSpPr>
          <p:spPr>
            <a:xfrm>
              <a:off x="3278608" y="2331286"/>
              <a:ext cx="42300" cy="8760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269;p36"/>
            <p:cNvSpPr/>
            <p:nvPr/>
          </p:nvSpPr>
          <p:spPr>
            <a:xfrm>
              <a:off x="4351695" y="2349575"/>
              <a:ext cx="42300" cy="8394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aphicFrame>
          <p:nvGraphicFramePr>
            <p:cNvPr id="8" name="Google Shape;270;p36"/>
            <p:cNvGraphicFramePr/>
            <p:nvPr/>
          </p:nvGraphicFramePr>
          <p:xfrm>
            <a:off x="3273883" y="2303924"/>
            <a:ext cx="1148550" cy="92574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28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8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9" name="Google Shape;268;p36"/>
            <p:cNvSpPr/>
            <p:nvPr/>
          </p:nvSpPr>
          <p:spPr>
            <a:xfrm>
              <a:off x="6314309" y="3929885"/>
              <a:ext cx="42300" cy="8760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269;p36"/>
            <p:cNvSpPr/>
            <p:nvPr/>
          </p:nvSpPr>
          <p:spPr>
            <a:xfrm>
              <a:off x="7387396" y="3948175"/>
              <a:ext cx="42300" cy="8394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aphicFrame>
          <p:nvGraphicFramePr>
            <p:cNvPr id="11" name="Google Shape;270;p36"/>
            <p:cNvGraphicFramePr/>
            <p:nvPr/>
          </p:nvGraphicFramePr>
          <p:xfrm>
            <a:off x="6309585" y="3902525"/>
            <a:ext cx="1148550" cy="92574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28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-1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-1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-1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-1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8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-1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-1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-1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-1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3" name="Google Shape;268;p36"/>
            <p:cNvSpPr/>
            <p:nvPr/>
          </p:nvSpPr>
          <p:spPr>
            <a:xfrm>
              <a:off x="6314309" y="2323745"/>
              <a:ext cx="42300" cy="8760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269;p36"/>
            <p:cNvSpPr/>
            <p:nvPr/>
          </p:nvSpPr>
          <p:spPr>
            <a:xfrm>
              <a:off x="7387396" y="2342035"/>
              <a:ext cx="42300" cy="8394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aphicFrame>
          <p:nvGraphicFramePr>
            <p:cNvPr id="15" name="Google Shape;270;p36"/>
            <p:cNvGraphicFramePr/>
            <p:nvPr/>
          </p:nvGraphicFramePr>
          <p:xfrm>
            <a:off x="6309585" y="2296385"/>
            <a:ext cx="1148550" cy="92574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28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-2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-2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-2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6" name="Google Shape;268;p36"/>
            <p:cNvSpPr/>
            <p:nvPr/>
          </p:nvSpPr>
          <p:spPr>
            <a:xfrm>
              <a:off x="3307435" y="3929210"/>
              <a:ext cx="42300" cy="8760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269;p36"/>
            <p:cNvSpPr/>
            <p:nvPr/>
          </p:nvSpPr>
          <p:spPr>
            <a:xfrm>
              <a:off x="4351695" y="3948175"/>
              <a:ext cx="42300" cy="8394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aphicFrame>
          <p:nvGraphicFramePr>
            <p:cNvPr id="18" name="Google Shape;270;p36"/>
            <p:cNvGraphicFramePr/>
            <p:nvPr/>
          </p:nvGraphicFramePr>
          <p:xfrm>
            <a:off x="3273883" y="3902525"/>
            <a:ext cx="1148550" cy="92574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28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28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-2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-2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-2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0858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dirty="0"/>
                          <a:t>1</a:t>
                        </a:r>
                        <a:endParaRPr sz="800" dirty="0"/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27" y="2917578"/>
              <a:ext cx="1120944" cy="11660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9962" y="2178039"/>
              <a:ext cx="1120944" cy="116608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9099" y="3776639"/>
              <a:ext cx="1120944" cy="116608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9099" y="2186234"/>
              <a:ext cx="1120944" cy="116608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9962" y="3776637"/>
              <a:ext cx="1120944" cy="116608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355833" y="6436884"/>
            <a:ext cx="3994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Mauricio Rocha Martins (</a:t>
            </a:r>
            <a:r>
              <a:rPr lang="en-US" sz="1000" dirty="0" err="1"/>
              <a:t>Norden</a:t>
            </a:r>
            <a:r>
              <a:rPr lang="en-US" sz="1000" dirty="0"/>
              <a:t>/Myers lab, MPI CBG)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686586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6C2A1A-4061-D249-BB92-A61DE12A2537}"/>
              </a:ext>
            </a:extLst>
          </p:cNvPr>
          <p:cNvGrpSpPr/>
          <p:nvPr/>
        </p:nvGrpSpPr>
        <p:grpSpPr>
          <a:xfrm>
            <a:off x="396206" y="1137866"/>
            <a:ext cx="4032025" cy="2417669"/>
            <a:chOff x="396206" y="1137866"/>
            <a:chExt cx="4032025" cy="24176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A61EB23-3F36-614F-8873-54C04E498EF4}"/>
                </a:ext>
              </a:extLst>
            </p:cNvPr>
            <p:cNvSpPr/>
            <p:nvPr/>
          </p:nvSpPr>
          <p:spPr>
            <a:xfrm>
              <a:off x="396206" y="1137866"/>
              <a:ext cx="4032025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D10E8A-2167-254C-9135-521512772836}"/>
                </a:ext>
              </a:extLst>
            </p:cNvPr>
            <p:cNvSpPr txBox="1"/>
            <p:nvPr/>
          </p:nvSpPr>
          <p:spPr>
            <a:xfrm>
              <a:off x="907907" y="1259263"/>
              <a:ext cx="31400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Image Filters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DEE7BB-A38C-664F-A399-A092EB1C9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439" y="1982615"/>
              <a:ext cx="3512950" cy="129264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95B7BE-39F6-4544-89E4-B5A5D7B04569}"/>
              </a:ext>
            </a:extLst>
          </p:cNvPr>
          <p:cNvGrpSpPr/>
          <p:nvPr/>
        </p:nvGrpSpPr>
        <p:grpSpPr>
          <a:xfrm>
            <a:off x="2776784" y="3851273"/>
            <a:ext cx="4032025" cy="2417669"/>
            <a:chOff x="396206" y="3817222"/>
            <a:chExt cx="4032025" cy="24176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89D6D370-E125-974D-AC71-8C13FFC45829}"/>
                </a:ext>
              </a:extLst>
            </p:cNvPr>
            <p:cNvSpPr/>
            <p:nvPr/>
          </p:nvSpPr>
          <p:spPr>
            <a:xfrm>
              <a:off x="396206" y="3817222"/>
              <a:ext cx="4032025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62D9CA2-EAD7-1E43-9EBB-A823C6157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570" y="4736055"/>
              <a:ext cx="3596819" cy="115076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ED49A4A-39E3-BB45-80D5-9EA018586512}"/>
                </a:ext>
              </a:extLst>
            </p:cNvPr>
            <p:cNvSpPr txBox="1"/>
            <p:nvPr/>
          </p:nvSpPr>
          <p:spPr>
            <a:xfrm>
              <a:off x="842209" y="3936192"/>
              <a:ext cx="31400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Image Math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3020D0-3A92-C74A-AC7C-BE0280247F83}"/>
              </a:ext>
            </a:extLst>
          </p:cNvPr>
          <p:cNvGrpSpPr/>
          <p:nvPr/>
        </p:nvGrpSpPr>
        <p:grpSpPr>
          <a:xfrm>
            <a:off x="4783866" y="1139659"/>
            <a:ext cx="4032025" cy="2417669"/>
            <a:chOff x="4783866" y="1139659"/>
            <a:chExt cx="4032025" cy="2417669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0E8FCD5E-4376-AE47-B724-8537C7245F05}"/>
                </a:ext>
              </a:extLst>
            </p:cNvPr>
            <p:cNvSpPr/>
            <p:nvPr/>
          </p:nvSpPr>
          <p:spPr>
            <a:xfrm>
              <a:off x="4783866" y="1139659"/>
              <a:ext cx="4032025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1B08BF4-22DF-8C40-A2B0-CB5677789D1B}"/>
                </a:ext>
              </a:extLst>
            </p:cNvPr>
            <p:cNvSpPr txBox="1"/>
            <p:nvPr/>
          </p:nvSpPr>
          <p:spPr>
            <a:xfrm>
              <a:off x="4939933" y="1261056"/>
              <a:ext cx="3495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Morphological Operations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153D525-FF75-724C-9FBA-C7CF44A03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0028" y="1992145"/>
              <a:ext cx="1161962" cy="112355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C467E26-0F0E-6E4B-832E-503AD2DCF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2616" y="1992145"/>
              <a:ext cx="1161963" cy="1123551"/>
            </a:xfrm>
            <a:prstGeom prst="rect">
              <a:avLst/>
            </a:prstGeom>
          </p:spPr>
        </p:pic>
        <p:sp>
          <p:nvSpPr>
            <p:cNvPr id="93" name="Down Arrow 92">
              <a:extLst>
                <a:ext uri="{FF2B5EF4-FFF2-40B4-BE49-F238E27FC236}">
                  <a16:creationId xmlns:a16="http://schemas.microsoft.com/office/drawing/2014/main" id="{FE1D03E6-4193-CA4C-844C-ED81B4482700}"/>
                </a:ext>
              </a:extLst>
            </p:cNvPr>
            <p:cNvSpPr/>
            <p:nvPr/>
          </p:nvSpPr>
          <p:spPr>
            <a:xfrm rot="16200000">
              <a:off x="6862041" y="2428326"/>
              <a:ext cx="98526" cy="2049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13542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A7B52B9-CC2D-9247-8A62-273C7ABA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5614"/>
            <a:ext cx="4448287" cy="49105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Segmentation with thresholding is a simple pipeline and often works.</a:t>
            </a:r>
          </a:p>
          <a:p>
            <a:endParaRPr lang="en-US" dirty="0"/>
          </a:p>
          <a:p>
            <a:r>
              <a:rPr lang="en-US" dirty="0"/>
              <a:t>Recall that also many segmentation other methods exist.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Pixel classification with (shallow) Machine Learning</a:t>
            </a:r>
          </a:p>
          <a:p>
            <a:pPr lvl="1"/>
            <a:r>
              <a:rPr lang="en-US" dirty="0"/>
              <a:t>-&gt; powerful</a:t>
            </a:r>
          </a:p>
          <a:p>
            <a:pPr lvl="1"/>
            <a:r>
              <a:rPr lang="en-US" dirty="0"/>
              <a:t>-&gt; next session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Deep Learning (Neural nets)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StarDist</a:t>
            </a:r>
            <a:r>
              <a:rPr lang="en-US" dirty="0"/>
              <a:t>, </a:t>
            </a:r>
            <a:r>
              <a:rPr lang="en-US" dirty="0" err="1"/>
              <a:t>CellPose</a:t>
            </a:r>
            <a:endParaRPr lang="en-US" dirty="0"/>
          </a:p>
          <a:p>
            <a:pPr lvl="1"/>
            <a:r>
              <a:rPr lang="en-US" dirty="0"/>
              <a:t>-&gt; very powerful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71D219D-94EC-8B41-B600-CDCAC8D2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D05C35-9E2D-584A-B6F9-5B2AD1B1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32" y="960044"/>
            <a:ext cx="1806884" cy="1372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155B4D-6F44-B347-8E96-3853242A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256" y="3273635"/>
            <a:ext cx="1848414" cy="14523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538D0-8249-5948-BD9B-348ACE7B5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822" y="984950"/>
            <a:ext cx="1965631" cy="132233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F7A0E8-D5D4-364C-A88E-83F3584C3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8"/>
          <a:stretch/>
        </p:blipFill>
        <p:spPr bwMode="auto">
          <a:xfrm>
            <a:off x="6804638" y="5435932"/>
            <a:ext cx="2065468" cy="94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6C76CF0-3A08-7242-8965-5CD425639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5"/>
          <a:stretch/>
        </p:blipFill>
        <p:spPr bwMode="auto">
          <a:xfrm>
            <a:off x="4504459" y="5468315"/>
            <a:ext cx="2300179" cy="98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123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74D6-F26A-A040-98D8-D715FF49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segmentation: </a:t>
            </a:r>
            <a:r>
              <a:rPr lang="en-US" dirty="0" err="1"/>
              <a:t>StarDist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9F637-E873-8945-8BCB-4488730B4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4100"/>
            <a:ext cx="8229600" cy="4932064"/>
          </a:xfrm>
        </p:spPr>
        <p:txBody>
          <a:bodyPr>
            <a:normAutofit/>
          </a:bodyPr>
          <a:lstStyle/>
          <a:p>
            <a:r>
              <a:rPr lang="en-US" sz="1800" b="1" dirty="0"/>
              <a:t>“</a:t>
            </a:r>
            <a:r>
              <a:rPr lang="en-US" sz="1800" b="1" dirty="0" err="1"/>
              <a:t>StarDist</a:t>
            </a:r>
            <a:r>
              <a:rPr lang="en-US" sz="1800" b="1" dirty="0"/>
              <a:t>”</a:t>
            </a:r>
          </a:p>
          <a:p>
            <a:pPr lvl="1"/>
            <a:r>
              <a:rPr lang="en-US" sz="1600" b="1" dirty="0"/>
              <a:t>a neural net </a:t>
            </a:r>
            <a:r>
              <a:rPr lang="en-US" sz="1600" dirty="0"/>
              <a:t>for segmenting </a:t>
            </a:r>
            <a:r>
              <a:rPr lang="en-US" sz="1600" b="1" dirty="0"/>
              <a:t>roundish, dense objects (like nuclei)</a:t>
            </a:r>
          </a:p>
          <a:p>
            <a:r>
              <a:rPr lang="en-US" sz="1800" dirty="0"/>
              <a:t>Pretrained net available as Fiji plugin (2D, 2D+t): </a:t>
            </a:r>
          </a:p>
          <a:p>
            <a:pPr lvl="1"/>
            <a:r>
              <a:rPr lang="en-US" sz="1600" i="1" dirty="0"/>
              <a:t>Plugins &gt; </a:t>
            </a:r>
            <a:r>
              <a:rPr lang="en-US" sz="1600" i="1" dirty="0" err="1"/>
              <a:t>StarDist</a:t>
            </a:r>
            <a:r>
              <a:rPr lang="en-US" sz="1600" i="1" dirty="0"/>
              <a:t> &gt; </a:t>
            </a:r>
            <a:r>
              <a:rPr lang="en-US" sz="1600" i="1" dirty="0" err="1"/>
              <a:t>StarDist</a:t>
            </a:r>
            <a:r>
              <a:rPr lang="en-US" sz="1600" i="1" dirty="0"/>
              <a:t> 2D</a:t>
            </a:r>
          </a:p>
          <a:p>
            <a:pPr lvl="1"/>
            <a:r>
              <a:rPr lang="en-US" sz="1600" dirty="0">
                <a:hlinkClick r:id="rId3"/>
              </a:rPr>
              <a:t>https://imagej.net/StarDist</a:t>
            </a:r>
            <a:r>
              <a:rPr lang="en-US" sz="1600" dirty="0"/>
              <a:t> </a:t>
            </a:r>
            <a:endParaRPr lang="en-US" sz="1800" dirty="0"/>
          </a:p>
          <a:p>
            <a:r>
              <a:rPr lang="en-US" sz="1800" dirty="0"/>
              <a:t>Tips:</a:t>
            </a:r>
          </a:p>
          <a:p>
            <a:pPr lvl="1"/>
            <a:r>
              <a:rPr lang="en-US" sz="1600" dirty="0"/>
              <a:t>Read the documentation </a:t>
            </a:r>
          </a:p>
          <a:p>
            <a:pPr lvl="1"/>
            <a:r>
              <a:rPr lang="en-US" sz="1600" dirty="0"/>
              <a:t>Nuclei appearance and size should be similar to training data (~20px)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9CF582-ED12-FD45-8A1C-FD3B5DAE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03" y="3774115"/>
            <a:ext cx="5576191" cy="280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B2D45-C068-624C-AA36-205187D860EC}"/>
              </a:ext>
            </a:extLst>
          </p:cNvPr>
          <p:cNvSpPr txBox="1"/>
          <p:nvPr/>
        </p:nvSpPr>
        <p:spPr>
          <a:xfrm>
            <a:off x="7401262" y="6458198"/>
            <a:ext cx="13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 3D: use python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C0EEC39-4332-4D4A-8608-3B81544B6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5"/>
          <a:stretch/>
        </p:blipFill>
        <p:spPr bwMode="auto">
          <a:xfrm>
            <a:off x="6150379" y="2090414"/>
            <a:ext cx="2300179" cy="98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6653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B793-A56C-B243-85DA-681EF6B0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segmentation: </a:t>
            </a:r>
            <a:r>
              <a:rPr lang="en-US" dirty="0" err="1"/>
              <a:t>CellPose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67EFF-6E2F-5848-9DFC-0F736043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“</a:t>
            </a:r>
            <a:r>
              <a:rPr lang="en-US" sz="1800" b="1" dirty="0" err="1"/>
              <a:t>CellPose</a:t>
            </a:r>
            <a:r>
              <a:rPr lang="en-US" sz="1800" b="1" dirty="0"/>
              <a:t>”: </a:t>
            </a:r>
          </a:p>
          <a:p>
            <a:pPr lvl="1"/>
            <a:r>
              <a:rPr lang="en-US" sz="1600" b="1" dirty="0"/>
              <a:t>a neural net </a:t>
            </a:r>
            <a:r>
              <a:rPr lang="en-US" sz="1600" dirty="0"/>
              <a:t>for segmenting </a:t>
            </a:r>
            <a:r>
              <a:rPr lang="en-US" sz="1600" b="1" dirty="0"/>
              <a:t>dense cells of a wide variety of shapes: nuclei and cytosols</a:t>
            </a:r>
          </a:p>
          <a:p>
            <a:r>
              <a:rPr lang="en-US" sz="1800" dirty="0"/>
              <a:t>Availability:</a:t>
            </a:r>
          </a:p>
          <a:p>
            <a:pPr lvl="1"/>
            <a:r>
              <a:rPr lang="en-US" sz="1600" dirty="0"/>
              <a:t>Standalone GUI &amp; python package (2D, 3D)</a:t>
            </a:r>
          </a:p>
          <a:p>
            <a:pPr lvl="1"/>
            <a:r>
              <a:rPr lang="en-US" sz="1600" dirty="0"/>
              <a:t>For quick exploration: check out the website: </a:t>
            </a:r>
            <a:r>
              <a:rPr lang="en-US" sz="1600" dirty="0">
                <a:hlinkClick r:id="rId2"/>
              </a:rPr>
              <a:t>http://www.cellpose.org/</a:t>
            </a:r>
            <a:r>
              <a:rPr lang="en-US" sz="1600" dirty="0"/>
              <a:t> </a:t>
            </a:r>
          </a:p>
          <a:p>
            <a:r>
              <a:rPr lang="en-US" sz="1800" dirty="0"/>
              <a:t>Tips:</a:t>
            </a:r>
          </a:p>
          <a:p>
            <a:pPr lvl="1"/>
            <a:r>
              <a:rPr lang="en-US" sz="1600" dirty="0"/>
              <a:t>Read the documentation 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1CEF2-E2F2-7F4E-84F6-9CE386B1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73062"/>
            <a:ext cx="3986525" cy="2728536"/>
          </a:xfrm>
          <a:prstGeom prst="rect">
            <a:avLst/>
          </a:prstGeom>
        </p:spPr>
      </p:pic>
      <p:pic>
        <p:nvPicPr>
          <p:cNvPr id="5122" name="Picture 2" descr="Cellpose: a generalist algorithm for cellular segmentation | bioRxiv">
            <a:extLst>
              <a:ext uri="{FF2B5EF4-FFF2-40B4-BE49-F238E27FC236}">
                <a16:creationId xmlns:a16="http://schemas.microsoft.com/office/drawing/2014/main" id="{21BD0D20-E938-7747-A523-E8D6B435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44" y="3766959"/>
            <a:ext cx="3298549" cy="283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64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4C2E-A6A9-904A-A6DE-39462C35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Exercise: </a:t>
            </a:r>
            <a:r>
              <a:rPr lang="en-US" dirty="0" err="1"/>
              <a:t>StarDist</a:t>
            </a:r>
            <a:r>
              <a:rPr lang="en-US" dirty="0"/>
              <a:t>, </a:t>
            </a:r>
            <a:r>
              <a:rPr lang="en-US" dirty="0" err="1"/>
              <a:t>Cellpose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71E7-CD33-844D-9DEC-90902B2E1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Segment a nuclei image with </a:t>
            </a:r>
            <a:r>
              <a:rPr lang="en-US" sz="1800" dirty="0" err="1"/>
              <a:t>StarDist</a:t>
            </a:r>
            <a:r>
              <a:rPr lang="en-US" sz="1800" dirty="0"/>
              <a:t> in Fiji. (AS_09125_050116000001_L15f00d0_slice1_channel1.tif)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Optional: Try segmentations at </a:t>
            </a:r>
            <a:r>
              <a:rPr lang="en-US" sz="1800" dirty="0">
                <a:hlinkClick r:id="rId2"/>
              </a:rPr>
              <a:t>http://www.cellpose.org/</a:t>
            </a:r>
            <a:r>
              <a:rPr lang="en-US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853F6-62EB-6E4A-827B-EFF416389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23" y="2254403"/>
            <a:ext cx="2714953" cy="27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4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1209-76F7-CE41-8E38-05F4D82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0629D-0265-9649-B1EC-D35F921E7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0409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Segmentation introduction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Classic segmentation pipeline</a:t>
            </a:r>
          </a:p>
          <a:p>
            <a:pPr lvl="1"/>
            <a:r>
              <a:rPr lang="en-US" dirty="0"/>
              <a:t>Preprocessing, thresholding, postprocessing</a:t>
            </a:r>
          </a:p>
          <a:p>
            <a:pPr lvl="1"/>
            <a:r>
              <a:rPr lang="en-US" dirty="0"/>
              <a:t>Particle analysis and measurements</a:t>
            </a:r>
          </a:p>
          <a:p>
            <a:pPr lvl="1"/>
            <a:endParaRPr lang="en-US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Application: Interactive segmentation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016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13498</TotalTime>
  <Words>3717</Words>
  <Application>Microsoft Macintosh PowerPoint</Application>
  <PresentationFormat>On-screen Show (4:3)</PresentationFormat>
  <Paragraphs>988</Paragraphs>
  <Slides>87</Slides>
  <Notes>29</Notes>
  <HiddenSlides>0</HiddenSlides>
  <MMClips>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Helvetica</vt:lpstr>
      <vt:lpstr>Helvetica Neue</vt:lpstr>
      <vt:lpstr>1_Office Theme</vt:lpstr>
      <vt:lpstr>Worksheet</vt:lpstr>
      <vt:lpstr>Introduction to Image Analysis with FIJI</vt:lpstr>
      <vt:lpstr>Course schedule</vt:lpstr>
      <vt:lpstr>Recap: Basic Concepts</vt:lpstr>
      <vt:lpstr>Recap: Basic Concepts</vt:lpstr>
      <vt:lpstr>Recap: Counting objects</vt:lpstr>
      <vt:lpstr>Quiz (1/2)</vt:lpstr>
      <vt:lpstr>Quiz (2/2)</vt:lpstr>
      <vt:lpstr>PowerPoint Presentation</vt:lpstr>
      <vt:lpstr>Overview</vt:lpstr>
      <vt:lpstr>Finding Objects</vt:lpstr>
      <vt:lpstr>Goal</vt:lpstr>
      <vt:lpstr>How to split an image into regions?</vt:lpstr>
      <vt:lpstr>How to split an image into regions?</vt:lpstr>
      <vt:lpstr>PowerPoint Presentation</vt:lpstr>
      <vt:lpstr>Typical pipeline</vt:lpstr>
      <vt:lpstr>Preprocessing: Denoising</vt:lpstr>
      <vt:lpstr>Preprocessing: Subtract Background</vt:lpstr>
      <vt:lpstr>Preprocessing: Subtract Background</vt:lpstr>
      <vt:lpstr>Preprocessing: Subtract Background</vt:lpstr>
      <vt:lpstr>Subtract Background in Fiji</vt:lpstr>
      <vt:lpstr>Thresholding</vt:lpstr>
      <vt:lpstr>Demo/Hands-on</vt:lpstr>
      <vt:lpstr>Thresholding Methods</vt:lpstr>
      <vt:lpstr>Choosing the thresholding method</vt:lpstr>
      <vt:lpstr>Quiz</vt:lpstr>
      <vt:lpstr>Postprocessing: Mask cleanup</vt:lpstr>
      <vt:lpstr>Postprocessing: Binary Watershed</vt:lpstr>
      <vt:lpstr>Binary Watershed</vt:lpstr>
      <vt:lpstr>Binary Watershed</vt:lpstr>
      <vt:lpstr>How many regions do we have?</vt:lpstr>
      <vt:lpstr>Measuring region properties</vt:lpstr>
      <vt:lpstr>Measuring region properties</vt:lpstr>
      <vt:lpstr>Fiji: Set Measurements</vt:lpstr>
      <vt:lpstr>Fiji: Particle Analyzer</vt:lpstr>
      <vt:lpstr>Optimizing the Segmentation Pipeline</vt:lpstr>
      <vt:lpstr>Add-on: ROI versus Mask (Fiji)</vt:lpstr>
      <vt:lpstr>Add-on: MorphoLibJ (Fiji)</vt:lpstr>
      <vt:lpstr>Demo: Segmentation</vt:lpstr>
      <vt:lpstr>Exercise: Segmentation</vt:lpstr>
      <vt:lpstr>PowerPoint Presentation</vt:lpstr>
      <vt:lpstr>Interactive segmentation</vt:lpstr>
      <vt:lpstr>Concept: Grayscale Watershed</vt:lpstr>
      <vt:lpstr>Segmentation with Interactive H_Watershed</vt:lpstr>
      <vt:lpstr>Interactive H_Watershed</vt:lpstr>
      <vt:lpstr>Interactive H_Watershed</vt:lpstr>
      <vt:lpstr>Interactive H_Watershed</vt:lpstr>
      <vt:lpstr>Interactive H_Watershed</vt:lpstr>
      <vt:lpstr>Interactive Marker-Controlled Watershed</vt:lpstr>
      <vt:lpstr>Exercise: Interactive Segmentation</vt:lpstr>
      <vt:lpstr>Summary</vt:lpstr>
      <vt:lpstr>PowerPoint Presentation</vt:lpstr>
      <vt:lpstr>Overview</vt:lpstr>
      <vt:lpstr>PowerPoint Presentation</vt:lpstr>
      <vt:lpstr>Spatial filters</vt:lpstr>
      <vt:lpstr>Example: Noise removal with filters</vt:lpstr>
      <vt:lpstr>Linear Filters</vt:lpstr>
      <vt:lpstr>Linear Filters</vt:lpstr>
      <vt:lpstr>Linear Filters in Fiji</vt:lpstr>
      <vt:lpstr>Nonlinear Filters</vt:lpstr>
      <vt:lpstr>Nonlinear Filters in Fiji</vt:lpstr>
      <vt:lpstr>Edge detection filter</vt:lpstr>
      <vt:lpstr>PowerPoint Presentation</vt:lpstr>
      <vt:lpstr>Morphological operations</vt:lpstr>
      <vt:lpstr>Dilation</vt:lpstr>
      <vt:lpstr>Erosion</vt:lpstr>
      <vt:lpstr>Refining masks: Erosion &amp; Dilation</vt:lpstr>
      <vt:lpstr>Refining masks: Erosion &amp; Dilation</vt:lpstr>
      <vt:lpstr>Quiz (1/2): Morphological Operations</vt:lpstr>
      <vt:lpstr>Quiz (2/2): Opening / Closing</vt:lpstr>
      <vt:lpstr>More morphological operations</vt:lpstr>
      <vt:lpstr>Morphology in Fiji</vt:lpstr>
      <vt:lpstr>PowerPoint Presentation</vt:lpstr>
      <vt:lpstr>Background removal</vt:lpstr>
      <vt:lpstr>Mathematical operations on images</vt:lpstr>
      <vt:lpstr>Mathematical operations on masks</vt:lpstr>
      <vt:lpstr>Image math in Fiji</vt:lpstr>
      <vt:lpstr>Math with numbers + images in Fiji</vt:lpstr>
      <vt:lpstr>Demo</vt:lpstr>
      <vt:lpstr>Exercise: Filters</vt:lpstr>
      <vt:lpstr>Exercise: Distance Map</vt:lpstr>
      <vt:lpstr>Exercise: Image calculator</vt:lpstr>
      <vt:lpstr>Optional Exercise: Making your own filters</vt:lpstr>
      <vt:lpstr>Summary</vt:lpstr>
      <vt:lpstr>Segmentation methods</vt:lpstr>
      <vt:lpstr>Advanced segmentation: StarDist</vt:lpstr>
      <vt:lpstr>Advanced segmentation: CellPose</vt:lpstr>
      <vt:lpstr>Optional Exercise: StarDist, Cellpose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 with FIJI</dc:title>
  <dc:creator>Microsoft Office User</dc:creator>
  <cp:lastModifiedBy>Gayathri Nadar</cp:lastModifiedBy>
  <cp:revision>201</cp:revision>
  <dcterms:created xsi:type="dcterms:W3CDTF">2019-05-09T11:17:45Z</dcterms:created>
  <dcterms:modified xsi:type="dcterms:W3CDTF">2021-04-28T12:44:21Z</dcterms:modified>
</cp:coreProperties>
</file>